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6.xml" ContentType="application/vnd.ms-office.drawingml.diagramDrawing+xml"/>
  <Override PartName="/ppt/diagrams/drawing11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145707142" r:id="rId2"/>
    <p:sldId id="2145707204" r:id="rId3"/>
    <p:sldId id="2145707203" r:id="rId4"/>
    <p:sldId id="2145707206" r:id="rId5"/>
    <p:sldId id="288" r:id="rId6"/>
    <p:sldId id="2145707199" r:id="rId7"/>
    <p:sldId id="284" r:id="rId8"/>
    <p:sldId id="2145707205" r:id="rId9"/>
  </p:sldIdLst>
  <p:sldSz cx="9144000" cy="5143500" type="screen16x9"/>
  <p:notesSz cx="7104063" cy="10234613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Lato Black" charset="0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ＭＳ Ｐゴシック" pitchFamily="34" charset="-128"/>
      <p:regular r:id="rId21"/>
    </p:embeddedFont>
    <p:embeddedFont>
      <p:font typeface="Calibri Light" pitchFamily="34" charset="0"/>
      <p:regular r:id="rId22"/>
      <p:italic r:id="rId23"/>
    </p:embeddedFont>
    <p:embeddedFont>
      <p:font typeface="Segoe UI Black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7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C61B"/>
    <a:srgbClr val="FFC000"/>
    <a:srgbClr val="808080"/>
    <a:srgbClr val="808000"/>
    <a:srgbClr val="C55A47"/>
    <a:srgbClr val="70AD47"/>
    <a:srgbClr val="74A6FF"/>
    <a:srgbClr val="2DBDEF"/>
    <a:srgbClr val="12C1B0"/>
    <a:srgbClr val="0091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54" autoAdjust="0"/>
    <p:restoredTop sz="98856" autoAdjust="0"/>
  </p:normalViewPr>
  <p:slideViewPr>
    <p:cSldViewPr snapToGrid="0">
      <p:cViewPr varScale="1">
        <p:scale>
          <a:sx n="127" d="100"/>
          <a:sy n="127" d="100"/>
        </p:scale>
        <p:origin x="-90" y="-372"/>
      </p:cViewPr>
      <p:guideLst>
        <p:guide orient="horz" pos="159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Численность</a:t>
            </a:r>
            <a:r>
              <a:rPr lang="ru-RU" b="0" cap="none" spc="0" baseline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посетителей по типам туризма*, </a:t>
            </a:r>
            <a:r>
              <a:rPr lang="ru-RU" b="0" cap="none" spc="0" baseline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млн.человек</a:t>
            </a:r>
            <a:endParaRPr lang="ru-RU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кнб!$C$3</c:f>
              <c:strCache>
                <c:ptCount val="1"/>
                <c:pt idx="0">
                  <c:v>Выездной туризм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кнб!$B$4:$B$9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кнб!$C$4:$C$9</c:f>
              <c:numCache>
                <c:formatCode>General</c:formatCode>
                <c:ptCount val="6"/>
                <c:pt idx="0">
                  <c:v>10.3</c:v>
                </c:pt>
                <c:pt idx="1">
                  <c:v>10.6</c:v>
                </c:pt>
                <c:pt idx="2">
                  <c:v>10.7</c:v>
                </c:pt>
                <c:pt idx="3">
                  <c:v>2.9</c:v>
                </c:pt>
                <c:pt idx="4">
                  <c:v>3.5</c:v>
                </c:pt>
                <c:pt idx="5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C-4031-AFCA-031941B9CE58}"/>
            </c:ext>
          </c:extLst>
        </c:ser>
        <c:ser>
          <c:idx val="1"/>
          <c:order val="1"/>
          <c:tx>
            <c:strRef>
              <c:f>кнб!$D$3</c:f>
              <c:strCache>
                <c:ptCount val="1"/>
                <c:pt idx="0">
                  <c:v>Въездной туризм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кнб!$B$4:$B$9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кнб!$D$4:$D$9</c:f>
              <c:numCache>
                <c:formatCode>General</c:formatCode>
                <c:ptCount val="6"/>
                <c:pt idx="0">
                  <c:v>7.7</c:v>
                </c:pt>
                <c:pt idx="1">
                  <c:v>8.8000000000000007</c:v>
                </c:pt>
                <c:pt idx="2">
                  <c:v>8.5</c:v>
                </c:pt>
                <c:pt idx="3" formatCode="0.0">
                  <c:v>2</c:v>
                </c:pt>
                <c:pt idx="4">
                  <c:v>1.3</c:v>
                </c:pt>
                <c:pt idx="5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1C-4031-AFCA-031941B9CE58}"/>
            </c:ext>
          </c:extLst>
        </c:ser>
        <c:ser>
          <c:idx val="2"/>
          <c:order val="2"/>
          <c:tx>
            <c:strRef>
              <c:f>кнб!$E$3</c:f>
              <c:strCache>
                <c:ptCount val="1"/>
                <c:pt idx="0">
                  <c:v>Внутренний туризм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кнб!$B$4:$B$9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кнб!$E$4:$E$9</c:f>
              <c:numCache>
                <c:formatCode>General</c:formatCode>
                <c:ptCount val="6"/>
                <c:pt idx="0">
                  <c:v>5.6</c:v>
                </c:pt>
                <c:pt idx="1">
                  <c:v>5.9</c:v>
                </c:pt>
                <c:pt idx="2">
                  <c:v>6.7</c:v>
                </c:pt>
                <c:pt idx="3">
                  <c:v>4.5</c:v>
                </c:pt>
                <c:pt idx="4">
                  <c:v>6.9</c:v>
                </c:pt>
                <c:pt idx="5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1C-4031-AFCA-031941B9CE58}"/>
            </c:ext>
          </c:extLst>
        </c:ser>
        <c:gapWidth val="219"/>
        <c:overlap val="-27"/>
        <c:axId val="141573504"/>
        <c:axId val="142791808"/>
      </c:barChart>
      <c:catAx>
        <c:axId val="141573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91808"/>
        <c:crosses val="autoZero"/>
        <c:auto val="1"/>
        <c:lblAlgn val="ctr"/>
        <c:lblOffset val="100"/>
      </c:catAx>
      <c:valAx>
        <c:axId val="142791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73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Лист1!$I$14:$I$26</c:f>
              <c:strCache>
                <c:ptCount val="13"/>
                <c:pt idx="0">
                  <c:v>Российская Федерация</c:v>
                </c:pt>
                <c:pt idx="1">
                  <c:v>Узбекистан</c:v>
                </c:pt>
                <c:pt idx="2">
                  <c:v>Кыргызстан</c:v>
                </c:pt>
                <c:pt idx="3">
                  <c:v>Таджикистан</c:v>
                </c:pt>
                <c:pt idx="4">
                  <c:v>Турция</c:v>
                </c:pt>
                <c:pt idx="5">
                  <c:v>Беларусь</c:v>
                </c:pt>
                <c:pt idx="6">
                  <c:v>Азербайджан</c:v>
                </c:pt>
                <c:pt idx="7">
                  <c:v>Германия</c:v>
                </c:pt>
                <c:pt idx="8">
                  <c:v>Индия</c:v>
                </c:pt>
                <c:pt idx="9">
                  <c:v>Украина</c:v>
                </c:pt>
                <c:pt idx="10">
                  <c:v>Грузия</c:v>
                </c:pt>
                <c:pt idx="11">
                  <c:v>США</c:v>
                </c:pt>
                <c:pt idx="12">
                  <c:v>Монголия</c:v>
                </c:pt>
              </c:strCache>
            </c:strRef>
          </c:cat>
          <c:val>
            <c:numRef>
              <c:f>Лист1!$J$14:$J$26</c:f>
              <c:numCache>
                <c:formatCode>#,##0.0</c:formatCode>
                <c:ptCount val="13"/>
                <c:pt idx="0">
                  <c:v>1526.4</c:v>
                </c:pt>
                <c:pt idx="1">
                  <c:v>1482.9</c:v>
                </c:pt>
                <c:pt idx="2">
                  <c:v>892.1</c:v>
                </c:pt>
                <c:pt idx="3">
                  <c:v>217.8</c:v>
                </c:pt>
                <c:pt idx="4">
                  <c:v>106.9</c:v>
                </c:pt>
                <c:pt idx="5">
                  <c:v>92.5</c:v>
                </c:pt>
                <c:pt idx="6">
                  <c:v>59.3</c:v>
                </c:pt>
                <c:pt idx="7">
                  <c:v>57.4</c:v>
                </c:pt>
                <c:pt idx="8">
                  <c:v>28.3</c:v>
                </c:pt>
                <c:pt idx="9">
                  <c:v>21.4</c:v>
                </c:pt>
                <c:pt idx="10">
                  <c:v>20.7</c:v>
                </c:pt>
                <c:pt idx="11">
                  <c:v>20.100000000000001</c:v>
                </c:pt>
                <c:pt idx="12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E3-44A5-89BB-3BCFF9C1B502}"/>
            </c:ext>
          </c:extLst>
        </c:ser>
        <c:gapWidth val="269"/>
        <c:axId val="143641216"/>
        <c:axId val="143786368"/>
      </c:barChart>
      <c:catAx>
        <c:axId val="14364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50" normalizeH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86368"/>
        <c:crosses val="autoZero"/>
        <c:auto val="1"/>
        <c:lblAlgn val="ctr"/>
        <c:lblOffset val="100"/>
      </c:catAx>
      <c:valAx>
        <c:axId val="143786368"/>
        <c:scaling>
          <c:orientation val="minMax"/>
        </c:scaling>
        <c:axPos val="b"/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15" qsCatId="3D" csTypeId="urn:microsoft.com/office/officeart/2005/8/colors/colorful5" csCatId="colorful" phldr="1"/>
      <dgm:spPr/>
    </dgm:pt>
    <dgm:pt modelId="{EE2AB700-4AEE-42F3-BB28-D1EB6B0EE0FB}">
      <dgm:prSet phldrT="[Текст]"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Показатели «Валовая добавленная стоимость, создаваемая в отраслях туризма», «Валовая добавленная стоимость, создаваемая непосредственно в туризме» и остальные показатели по Вспомогательному счету туризму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 custScaleX="106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 custLinFactNeighborX="-6685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DF435E73-B03A-4AF7-9B53-5378916BF495}" type="presOf" srcId="{EE2AB700-4AEE-42F3-BB28-D1EB6B0EE0FB}" destId="{F7DACB04-0AB0-4CFD-8B50-9581988C3176}" srcOrd="0" destOrd="0" presId="urn:microsoft.com/office/officeart/2005/8/layout/hProcess3"/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36EDB087-B37F-489A-B924-AACD06818B31}" type="presOf" srcId="{37694391-5AC1-4FD0-94A5-120A855D2E1D}" destId="{02A44902-BE8D-4690-A734-D170DB4064B6}" srcOrd="0" destOrd="0" presId="urn:microsoft.com/office/officeart/2005/8/layout/hProcess3"/>
    <dgm:cxn modelId="{89378959-F768-416E-AA8C-2E6825F26770}" type="presParOf" srcId="{02A44902-BE8D-4690-A734-D170DB4064B6}" destId="{F67B3A75-ECE4-4DAC-AF85-5F12B335C6C0}" srcOrd="0" destOrd="0" presId="urn:microsoft.com/office/officeart/2005/8/layout/hProcess3"/>
    <dgm:cxn modelId="{38380778-187F-4E5A-B239-0608A7BCEDA8}" type="presParOf" srcId="{02A44902-BE8D-4690-A734-D170DB4064B6}" destId="{9FEAC01D-6CE0-4E34-BCD3-B524AB81DB11}" srcOrd="1" destOrd="0" presId="urn:microsoft.com/office/officeart/2005/8/layout/hProcess3"/>
    <dgm:cxn modelId="{647D0859-C034-4C4A-8D7E-1FC193F9F140}" type="presParOf" srcId="{9FEAC01D-6CE0-4E34-BCD3-B524AB81DB11}" destId="{DF4D0657-E131-4821-AA78-22D5A40FE68C}" srcOrd="0" destOrd="0" presId="urn:microsoft.com/office/officeart/2005/8/layout/hProcess3"/>
    <dgm:cxn modelId="{5A0E1157-42F1-4912-B5FE-1A281B9677BC}" type="presParOf" srcId="{9FEAC01D-6CE0-4E34-BCD3-B524AB81DB11}" destId="{F9A90AF9-A59C-4BBF-83FA-DD92E914CE94}" srcOrd="1" destOrd="0" presId="urn:microsoft.com/office/officeart/2005/8/layout/hProcess3"/>
    <dgm:cxn modelId="{B6871D79-01E5-46CF-A8CC-CDD5481E3956}" type="presParOf" srcId="{F9A90AF9-A59C-4BBF-83FA-DD92E914CE94}" destId="{4EFC1FF5-B218-410A-AF67-B61EEAD7B468}" srcOrd="0" destOrd="0" presId="urn:microsoft.com/office/officeart/2005/8/layout/hProcess3"/>
    <dgm:cxn modelId="{70108C0C-0CAB-440A-A1F2-44252DEA2B21}" type="presParOf" srcId="{F9A90AF9-A59C-4BBF-83FA-DD92E914CE94}" destId="{F7DACB04-0AB0-4CFD-8B50-9581988C3176}" srcOrd="1" destOrd="0" presId="urn:microsoft.com/office/officeart/2005/8/layout/hProcess3"/>
    <dgm:cxn modelId="{80A55911-40B2-48D9-AF8E-F1A5922476D4}" type="presParOf" srcId="{F9A90AF9-A59C-4BBF-83FA-DD92E914CE94}" destId="{77F3A543-8973-46D2-8AF1-BB0B621363AD}" srcOrd="2" destOrd="0" presId="urn:microsoft.com/office/officeart/2005/8/layout/hProcess3"/>
    <dgm:cxn modelId="{1CCFAD7A-7133-462C-A9A6-060E34E65DCD}" type="presParOf" srcId="{F9A90AF9-A59C-4BBF-83FA-DD92E914CE94}" destId="{430F880E-9D60-464C-A316-1C76735C9C38}" srcOrd="3" destOrd="0" presId="urn:microsoft.com/office/officeart/2005/8/layout/hProcess3"/>
    <dgm:cxn modelId="{296D78F5-8C86-4585-BDCD-146C436C2277}" type="presParOf" srcId="{9FEAC01D-6CE0-4E34-BCD3-B524AB81DB11}" destId="{F10E7826-7EC7-4EDF-883D-AA11BBA46F5F}" srcOrd="2" destOrd="0" presId="urn:microsoft.com/office/officeart/2005/8/layout/hProcess3"/>
    <dgm:cxn modelId="{955096FC-6576-441B-A8C2-612A4CA32EA8}" type="presParOf" srcId="{9FEAC01D-6CE0-4E34-BCD3-B524AB81DB11}" destId="{5B2FE3D2-FDEF-4D80-999A-00CBAA6A6207}" srcOrd="3" destOrd="0" presId="urn:microsoft.com/office/officeart/2005/8/layout/hProcess3"/>
    <dgm:cxn modelId="{8282E1A7-F62B-401B-8637-13B8C6515308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16" qsCatId="3D" csTypeId="urn:microsoft.com/office/officeart/2005/8/colors/accent4_2" csCatId="accent4" phldr="1"/>
      <dgm:spPr/>
    </dgm:pt>
    <dgm:pt modelId="{EE2AB700-4AEE-42F3-BB28-D1EB6B0EE0FB}">
      <dgm:prSet phldrT="[Текст]"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показатели по финансово-хозяйственной деятельности туроператоров, </a:t>
          </a:r>
          <a:r>
            <a:rPr lang="ru-RU" b="1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турагентов</a:t>
          </a:r>
          <a:r>
            <a: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 прочих организаций, предоставляющих услуги в сфере туризма, в частности доход от реализации продукции и оказания услуг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E8C91989-8D23-4D95-A687-DF0B0A3B9A86}" type="presOf" srcId="{EE2AB700-4AEE-42F3-BB28-D1EB6B0EE0FB}" destId="{F7DACB04-0AB0-4CFD-8B50-9581988C3176}" srcOrd="0" destOrd="0" presId="urn:microsoft.com/office/officeart/2005/8/layout/hProcess3"/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355D219B-CB8D-43A7-B570-211C00C54E70}" type="presOf" srcId="{37694391-5AC1-4FD0-94A5-120A855D2E1D}" destId="{02A44902-BE8D-4690-A734-D170DB4064B6}" srcOrd="0" destOrd="0" presId="urn:microsoft.com/office/officeart/2005/8/layout/hProcess3"/>
    <dgm:cxn modelId="{27251E9A-4065-42E7-B288-40160117D084}" type="presParOf" srcId="{02A44902-BE8D-4690-A734-D170DB4064B6}" destId="{F67B3A75-ECE4-4DAC-AF85-5F12B335C6C0}" srcOrd="0" destOrd="0" presId="urn:microsoft.com/office/officeart/2005/8/layout/hProcess3"/>
    <dgm:cxn modelId="{794F8F28-9B6D-441F-ADC1-2B9560C277F3}" type="presParOf" srcId="{02A44902-BE8D-4690-A734-D170DB4064B6}" destId="{9FEAC01D-6CE0-4E34-BCD3-B524AB81DB11}" srcOrd="1" destOrd="0" presId="urn:microsoft.com/office/officeart/2005/8/layout/hProcess3"/>
    <dgm:cxn modelId="{CE60E190-5A79-4E05-A3D3-4F2C207F4C7A}" type="presParOf" srcId="{9FEAC01D-6CE0-4E34-BCD3-B524AB81DB11}" destId="{DF4D0657-E131-4821-AA78-22D5A40FE68C}" srcOrd="0" destOrd="0" presId="urn:microsoft.com/office/officeart/2005/8/layout/hProcess3"/>
    <dgm:cxn modelId="{DFC32843-80FD-4730-A005-2749B0C2E7B7}" type="presParOf" srcId="{9FEAC01D-6CE0-4E34-BCD3-B524AB81DB11}" destId="{F9A90AF9-A59C-4BBF-83FA-DD92E914CE94}" srcOrd="1" destOrd="0" presId="urn:microsoft.com/office/officeart/2005/8/layout/hProcess3"/>
    <dgm:cxn modelId="{26ED0A76-C6E3-497B-A9E7-668491480E11}" type="presParOf" srcId="{F9A90AF9-A59C-4BBF-83FA-DD92E914CE94}" destId="{4EFC1FF5-B218-410A-AF67-B61EEAD7B468}" srcOrd="0" destOrd="0" presId="urn:microsoft.com/office/officeart/2005/8/layout/hProcess3"/>
    <dgm:cxn modelId="{2BEAF61A-F398-4878-9283-F3F18C99DF2D}" type="presParOf" srcId="{F9A90AF9-A59C-4BBF-83FA-DD92E914CE94}" destId="{F7DACB04-0AB0-4CFD-8B50-9581988C3176}" srcOrd="1" destOrd="0" presId="urn:microsoft.com/office/officeart/2005/8/layout/hProcess3"/>
    <dgm:cxn modelId="{F0503671-592E-4FE0-9C89-471AC07457BD}" type="presParOf" srcId="{F9A90AF9-A59C-4BBF-83FA-DD92E914CE94}" destId="{77F3A543-8973-46D2-8AF1-BB0B621363AD}" srcOrd="2" destOrd="0" presId="urn:microsoft.com/office/officeart/2005/8/layout/hProcess3"/>
    <dgm:cxn modelId="{79968E80-B45F-47F2-89FE-A6A0C8A33A96}" type="presParOf" srcId="{F9A90AF9-A59C-4BBF-83FA-DD92E914CE94}" destId="{430F880E-9D60-464C-A316-1C76735C9C38}" srcOrd="3" destOrd="0" presId="urn:microsoft.com/office/officeart/2005/8/layout/hProcess3"/>
    <dgm:cxn modelId="{ECE86FAB-DADA-4E67-8DAE-B637CE610D7D}" type="presParOf" srcId="{9FEAC01D-6CE0-4E34-BCD3-B524AB81DB11}" destId="{F10E7826-7EC7-4EDF-883D-AA11BBA46F5F}" srcOrd="2" destOrd="0" presId="urn:microsoft.com/office/officeart/2005/8/layout/hProcess3"/>
    <dgm:cxn modelId="{0CF474D1-BD69-4F6E-8A15-FA087D9859BA}" type="presParOf" srcId="{9FEAC01D-6CE0-4E34-BCD3-B524AB81DB11}" destId="{5B2FE3D2-FDEF-4D80-999A-00CBAA6A6207}" srcOrd="3" destOrd="0" presId="urn:microsoft.com/office/officeart/2005/8/layout/hProcess3"/>
    <dgm:cxn modelId="{6E74C5C4-CAE4-4437-AC66-0E78F03CB989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17" qsCatId="3D" csTypeId="urn:microsoft.com/office/officeart/2005/8/colors/accent2_2" csCatId="accent2" phldr="1"/>
      <dgm:spPr/>
    </dgm:pt>
    <dgm:pt modelId="{EE2AB700-4AEE-42F3-BB28-D1EB6B0EE0FB}">
      <dgm:prSet phldrT="[Текст]" custT="1"/>
      <dgm:spPr/>
      <dgm:t>
        <a:bodyPr/>
        <a:lstStyle/>
        <a:p>
          <a:r>
            <a: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Инвестиции в сфере туризма</a:t>
          </a:r>
          <a:endParaRPr lang="ru-RU" sz="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 custLinFactNeighborX="-2041" custLinFactNeighborY="39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 custScaleY="120890" custLinFactNeighborX="1673" custLinFactNeighborY="-2390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DCF1D487-EA79-4A81-A4E1-ABC1DD5528C5}" type="presOf" srcId="{37694391-5AC1-4FD0-94A5-120A855D2E1D}" destId="{02A44902-BE8D-4690-A734-D170DB4064B6}" srcOrd="0" destOrd="0" presId="urn:microsoft.com/office/officeart/2005/8/layout/hProcess3"/>
    <dgm:cxn modelId="{C8AA0AF4-1E48-4280-85EB-07526CB5D43A}" type="presOf" srcId="{EE2AB700-4AEE-42F3-BB28-D1EB6B0EE0FB}" destId="{F7DACB04-0AB0-4CFD-8B50-9581988C3176}" srcOrd="0" destOrd="0" presId="urn:microsoft.com/office/officeart/2005/8/layout/hProcess3"/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BF5C81A5-854D-49C4-86EE-1261E1C97DC0}" type="presParOf" srcId="{02A44902-BE8D-4690-A734-D170DB4064B6}" destId="{F67B3A75-ECE4-4DAC-AF85-5F12B335C6C0}" srcOrd="0" destOrd="0" presId="urn:microsoft.com/office/officeart/2005/8/layout/hProcess3"/>
    <dgm:cxn modelId="{28B81886-DCE5-4EFE-B8D6-8868DFB939D5}" type="presParOf" srcId="{02A44902-BE8D-4690-A734-D170DB4064B6}" destId="{9FEAC01D-6CE0-4E34-BCD3-B524AB81DB11}" srcOrd="1" destOrd="0" presId="urn:microsoft.com/office/officeart/2005/8/layout/hProcess3"/>
    <dgm:cxn modelId="{78CF5649-7CA7-4807-AA0C-A5DEFB743E40}" type="presParOf" srcId="{9FEAC01D-6CE0-4E34-BCD3-B524AB81DB11}" destId="{DF4D0657-E131-4821-AA78-22D5A40FE68C}" srcOrd="0" destOrd="0" presId="urn:microsoft.com/office/officeart/2005/8/layout/hProcess3"/>
    <dgm:cxn modelId="{B0F488B9-C8F1-4ACE-8DC0-D0EFF3770119}" type="presParOf" srcId="{9FEAC01D-6CE0-4E34-BCD3-B524AB81DB11}" destId="{F9A90AF9-A59C-4BBF-83FA-DD92E914CE94}" srcOrd="1" destOrd="0" presId="urn:microsoft.com/office/officeart/2005/8/layout/hProcess3"/>
    <dgm:cxn modelId="{3A9E7D5F-D7A6-42CB-AC4E-29ACA99545CD}" type="presParOf" srcId="{F9A90AF9-A59C-4BBF-83FA-DD92E914CE94}" destId="{4EFC1FF5-B218-410A-AF67-B61EEAD7B468}" srcOrd="0" destOrd="0" presId="urn:microsoft.com/office/officeart/2005/8/layout/hProcess3"/>
    <dgm:cxn modelId="{6C269DB0-1821-46AA-9A39-601E59B71DF4}" type="presParOf" srcId="{F9A90AF9-A59C-4BBF-83FA-DD92E914CE94}" destId="{F7DACB04-0AB0-4CFD-8B50-9581988C3176}" srcOrd="1" destOrd="0" presId="urn:microsoft.com/office/officeart/2005/8/layout/hProcess3"/>
    <dgm:cxn modelId="{122857D8-8F33-4B95-A13A-C37092D1B212}" type="presParOf" srcId="{F9A90AF9-A59C-4BBF-83FA-DD92E914CE94}" destId="{77F3A543-8973-46D2-8AF1-BB0B621363AD}" srcOrd="2" destOrd="0" presId="urn:microsoft.com/office/officeart/2005/8/layout/hProcess3"/>
    <dgm:cxn modelId="{F6C607CC-B964-4298-B5CD-421B5A3E3B7D}" type="presParOf" srcId="{F9A90AF9-A59C-4BBF-83FA-DD92E914CE94}" destId="{430F880E-9D60-464C-A316-1C76735C9C38}" srcOrd="3" destOrd="0" presId="urn:microsoft.com/office/officeart/2005/8/layout/hProcess3"/>
    <dgm:cxn modelId="{E180D932-66AC-481A-A593-1197E9E45187}" type="presParOf" srcId="{9FEAC01D-6CE0-4E34-BCD3-B524AB81DB11}" destId="{F10E7826-7EC7-4EDF-883D-AA11BBA46F5F}" srcOrd="2" destOrd="0" presId="urn:microsoft.com/office/officeart/2005/8/layout/hProcess3"/>
    <dgm:cxn modelId="{0A618A4B-D0FF-4238-B7B5-509BEB4572D8}" type="presParOf" srcId="{9FEAC01D-6CE0-4E34-BCD3-B524AB81DB11}" destId="{5B2FE3D2-FDEF-4D80-999A-00CBAA6A6207}" srcOrd="3" destOrd="0" presId="urn:microsoft.com/office/officeart/2005/8/layout/hProcess3"/>
    <dgm:cxn modelId="{F2F8F814-21AF-42A1-BEA9-E66FFFBEEAD4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18" qsCatId="3D" csTypeId="urn:microsoft.com/office/officeart/2005/8/colors/accent3_2" csCatId="accent3" phldr="1"/>
      <dgm:spPr/>
    </dgm:pt>
    <dgm:pt modelId="{EE2AB700-4AEE-42F3-BB28-D1EB6B0EE0FB}">
      <dgm:prSet phldrT="[Текст]" custT="1"/>
      <dgm:spPr/>
      <dgm:t>
        <a:bodyPr/>
        <a:lstStyle/>
        <a:p>
          <a:r>
            <a: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Данные по санаторно-курортным организациям</a:t>
          </a:r>
          <a:endParaRPr lang="ru-RU" sz="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 custScaleX="97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 custLinFactNeighborX="212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FFEDB4E1-136B-4E21-BF3F-67A320816470}" type="presOf" srcId="{37694391-5AC1-4FD0-94A5-120A855D2E1D}" destId="{02A44902-BE8D-4690-A734-D170DB4064B6}" srcOrd="0" destOrd="0" presId="urn:microsoft.com/office/officeart/2005/8/layout/hProcess3"/>
    <dgm:cxn modelId="{DE361E1C-1433-497C-ADD1-37811FCC9EFB}" type="presOf" srcId="{EE2AB700-4AEE-42F3-BB28-D1EB6B0EE0FB}" destId="{F7DACB04-0AB0-4CFD-8B50-9581988C3176}" srcOrd="0" destOrd="0" presId="urn:microsoft.com/office/officeart/2005/8/layout/hProcess3"/>
    <dgm:cxn modelId="{FF556424-24B3-401D-A79B-3979E68CC185}" type="presParOf" srcId="{02A44902-BE8D-4690-A734-D170DB4064B6}" destId="{F67B3A75-ECE4-4DAC-AF85-5F12B335C6C0}" srcOrd="0" destOrd="0" presId="urn:microsoft.com/office/officeart/2005/8/layout/hProcess3"/>
    <dgm:cxn modelId="{29A58C6F-F12E-4842-A83D-52BD26F3F35A}" type="presParOf" srcId="{02A44902-BE8D-4690-A734-D170DB4064B6}" destId="{9FEAC01D-6CE0-4E34-BCD3-B524AB81DB11}" srcOrd="1" destOrd="0" presId="urn:microsoft.com/office/officeart/2005/8/layout/hProcess3"/>
    <dgm:cxn modelId="{243AC530-1483-4300-9FF6-405223313287}" type="presParOf" srcId="{9FEAC01D-6CE0-4E34-BCD3-B524AB81DB11}" destId="{DF4D0657-E131-4821-AA78-22D5A40FE68C}" srcOrd="0" destOrd="0" presId="urn:microsoft.com/office/officeart/2005/8/layout/hProcess3"/>
    <dgm:cxn modelId="{784B11FE-B8B6-4191-9986-D3314E6B4B79}" type="presParOf" srcId="{9FEAC01D-6CE0-4E34-BCD3-B524AB81DB11}" destId="{F9A90AF9-A59C-4BBF-83FA-DD92E914CE94}" srcOrd="1" destOrd="0" presId="urn:microsoft.com/office/officeart/2005/8/layout/hProcess3"/>
    <dgm:cxn modelId="{841B3171-945A-4929-B591-1102D0FF04FB}" type="presParOf" srcId="{F9A90AF9-A59C-4BBF-83FA-DD92E914CE94}" destId="{4EFC1FF5-B218-410A-AF67-B61EEAD7B468}" srcOrd="0" destOrd="0" presId="urn:microsoft.com/office/officeart/2005/8/layout/hProcess3"/>
    <dgm:cxn modelId="{BCA964F2-D8C9-40E1-AAC1-F2AA255E83D1}" type="presParOf" srcId="{F9A90AF9-A59C-4BBF-83FA-DD92E914CE94}" destId="{F7DACB04-0AB0-4CFD-8B50-9581988C3176}" srcOrd="1" destOrd="0" presId="urn:microsoft.com/office/officeart/2005/8/layout/hProcess3"/>
    <dgm:cxn modelId="{8C84B08E-F9D7-4DD1-8A84-FE9599BE8708}" type="presParOf" srcId="{F9A90AF9-A59C-4BBF-83FA-DD92E914CE94}" destId="{77F3A543-8973-46D2-8AF1-BB0B621363AD}" srcOrd="2" destOrd="0" presId="urn:microsoft.com/office/officeart/2005/8/layout/hProcess3"/>
    <dgm:cxn modelId="{52ADE363-CE97-42EC-90EF-C265B32C225B}" type="presParOf" srcId="{F9A90AF9-A59C-4BBF-83FA-DD92E914CE94}" destId="{430F880E-9D60-464C-A316-1C76735C9C38}" srcOrd="3" destOrd="0" presId="urn:microsoft.com/office/officeart/2005/8/layout/hProcess3"/>
    <dgm:cxn modelId="{56C273EC-C35C-4D20-B8CC-C8AD635BF3DC}" type="presParOf" srcId="{9FEAC01D-6CE0-4E34-BCD3-B524AB81DB11}" destId="{F10E7826-7EC7-4EDF-883D-AA11BBA46F5F}" srcOrd="2" destOrd="0" presId="urn:microsoft.com/office/officeart/2005/8/layout/hProcess3"/>
    <dgm:cxn modelId="{82AEEAF3-99DF-4F28-9386-4970281CB8E4}" type="presParOf" srcId="{9FEAC01D-6CE0-4E34-BCD3-B524AB81DB11}" destId="{5B2FE3D2-FDEF-4D80-999A-00CBAA6A6207}" srcOrd="3" destOrd="0" presId="urn:microsoft.com/office/officeart/2005/8/layout/hProcess3"/>
    <dgm:cxn modelId="{7C33D113-33DB-40C0-BFFC-21214F17AB03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19" qsCatId="3D" csTypeId="urn:microsoft.com/office/officeart/2005/8/colors/accent6_5" csCatId="accent6" phldr="1"/>
      <dgm:spPr/>
    </dgm:pt>
    <dgm:pt modelId="{EE2AB700-4AEE-42F3-BB28-D1EB6B0EE0FB}">
      <dgm:prSet phldrT="[Текст]" custT="1"/>
      <dgm:spPr/>
      <dgm:t>
        <a:bodyPr/>
        <a:lstStyle/>
        <a:p>
          <a:r>
            <a: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Списочная численность работников сферы туризма, среднемесячная номинальная начисленная заработная плата работников занятых в сфере туризма</a:t>
          </a:r>
          <a:endParaRPr lang="ru-RU" sz="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 custScaleY="100839" custLinFactNeighborX="-3180" custLinFactNeighborY="16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 custScaleY="111914" custLinFactNeighborX="-13752" custLinFactNeighborY="-780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7757097E-5882-4E82-A39A-610ECC8CDD64}" type="presOf" srcId="{37694391-5AC1-4FD0-94A5-120A855D2E1D}" destId="{02A44902-BE8D-4690-A734-D170DB4064B6}" srcOrd="0" destOrd="0" presId="urn:microsoft.com/office/officeart/2005/8/layout/hProcess3"/>
    <dgm:cxn modelId="{F508E086-FF86-43AB-BF38-C4DAE7A4D259}" type="presOf" srcId="{EE2AB700-4AEE-42F3-BB28-D1EB6B0EE0FB}" destId="{F7DACB04-0AB0-4CFD-8B50-9581988C3176}" srcOrd="0" destOrd="0" presId="urn:microsoft.com/office/officeart/2005/8/layout/hProcess3"/>
    <dgm:cxn modelId="{5EDFFE0F-2266-4D87-BCEE-BA873026D705}" type="presParOf" srcId="{02A44902-BE8D-4690-A734-D170DB4064B6}" destId="{F67B3A75-ECE4-4DAC-AF85-5F12B335C6C0}" srcOrd="0" destOrd="0" presId="urn:microsoft.com/office/officeart/2005/8/layout/hProcess3"/>
    <dgm:cxn modelId="{158F3248-1D80-480F-9F98-D64040E11A31}" type="presParOf" srcId="{02A44902-BE8D-4690-A734-D170DB4064B6}" destId="{9FEAC01D-6CE0-4E34-BCD3-B524AB81DB11}" srcOrd="1" destOrd="0" presId="urn:microsoft.com/office/officeart/2005/8/layout/hProcess3"/>
    <dgm:cxn modelId="{D8C1CA81-1F3F-4853-872C-EF18335C671A}" type="presParOf" srcId="{9FEAC01D-6CE0-4E34-BCD3-B524AB81DB11}" destId="{DF4D0657-E131-4821-AA78-22D5A40FE68C}" srcOrd="0" destOrd="0" presId="urn:microsoft.com/office/officeart/2005/8/layout/hProcess3"/>
    <dgm:cxn modelId="{BBFA2876-B3E8-4098-85DF-DCBF8DCD3595}" type="presParOf" srcId="{9FEAC01D-6CE0-4E34-BCD3-B524AB81DB11}" destId="{F9A90AF9-A59C-4BBF-83FA-DD92E914CE94}" srcOrd="1" destOrd="0" presId="urn:microsoft.com/office/officeart/2005/8/layout/hProcess3"/>
    <dgm:cxn modelId="{0B2A1E44-4B92-446E-82A4-EF39E93905EF}" type="presParOf" srcId="{F9A90AF9-A59C-4BBF-83FA-DD92E914CE94}" destId="{4EFC1FF5-B218-410A-AF67-B61EEAD7B468}" srcOrd="0" destOrd="0" presId="urn:microsoft.com/office/officeart/2005/8/layout/hProcess3"/>
    <dgm:cxn modelId="{0178E139-5DE4-424B-A631-8CBEA4A7769F}" type="presParOf" srcId="{F9A90AF9-A59C-4BBF-83FA-DD92E914CE94}" destId="{F7DACB04-0AB0-4CFD-8B50-9581988C3176}" srcOrd="1" destOrd="0" presId="urn:microsoft.com/office/officeart/2005/8/layout/hProcess3"/>
    <dgm:cxn modelId="{DEB998C1-9DE3-4715-AA7B-3EAC36239394}" type="presParOf" srcId="{F9A90AF9-A59C-4BBF-83FA-DD92E914CE94}" destId="{77F3A543-8973-46D2-8AF1-BB0B621363AD}" srcOrd="2" destOrd="0" presId="urn:microsoft.com/office/officeart/2005/8/layout/hProcess3"/>
    <dgm:cxn modelId="{B52167B0-F7F0-4E07-8A1F-D6D31A2F6B10}" type="presParOf" srcId="{F9A90AF9-A59C-4BBF-83FA-DD92E914CE94}" destId="{430F880E-9D60-464C-A316-1C76735C9C38}" srcOrd="3" destOrd="0" presId="urn:microsoft.com/office/officeart/2005/8/layout/hProcess3"/>
    <dgm:cxn modelId="{75406545-439F-4433-BD23-F11C046DF537}" type="presParOf" srcId="{9FEAC01D-6CE0-4E34-BCD3-B524AB81DB11}" destId="{F10E7826-7EC7-4EDF-883D-AA11BBA46F5F}" srcOrd="2" destOrd="0" presId="urn:microsoft.com/office/officeart/2005/8/layout/hProcess3"/>
    <dgm:cxn modelId="{53C6B142-E8C1-44E5-B765-320DB9978ACE}" type="presParOf" srcId="{9FEAC01D-6CE0-4E34-BCD3-B524AB81DB11}" destId="{5B2FE3D2-FDEF-4D80-999A-00CBAA6A6207}" srcOrd="3" destOrd="0" presId="urn:microsoft.com/office/officeart/2005/8/layout/hProcess3"/>
    <dgm:cxn modelId="{F7872D21-552B-4CBA-9FCB-88F3D2A5B89E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694391-5AC1-4FD0-94A5-120A855D2E1D}" type="doc">
      <dgm:prSet loTypeId="urn:microsoft.com/office/officeart/2005/8/layout/hProcess3" loCatId="process" qsTypeId="urn:microsoft.com/office/officeart/2005/8/quickstyle/3d2#20" qsCatId="3D" csTypeId="urn:microsoft.com/office/officeart/2005/8/colors/accent6_2" csCatId="accent6" phldr="1"/>
      <dgm:spPr/>
    </dgm:pt>
    <dgm:pt modelId="{EE2AB700-4AEE-42F3-BB28-D1EB6B0EE0FB}">
      <dgm:prSet phldrT="[Текст]"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Информация по торговле и общественному питанию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27FF1-8F87-4EE5-AE8A-E2D33CDEAB5F}" type="parTrans" cxnId="{CAB97DAB-B377-4311-B7C1-CD668330B821}">
      <dgm:prSet/>
      <dgm:spPr/>
      <dgm:t>
        <a:bodyPr/>
        <a:lstStyle/>
        <a:p>
          <a:endParaRPr lang="ru-RU"/>
        </a:p>
      </dgm:t>
    </dgm:pt>
    <dgm:pt modelId="{669136D9-8B5C-430D-AC6C-9026D7A5218C}" type="sibTrans" cxnId="{CAB97DAB-B377-4311-B7C1-CD668330B821}">
      <dgm:prSet/>
      <dgm:spPr/>
      <dgm:t>
        <a:bodyPr/>
        <a:lstStyle/>
        <a:p>
          <a:endParaRPr lang="ru-RU"/>
        </a:p>
      </dgm:t>
    </dgm:pt>
    <dgm:pt modelId="{02A44902-BE8D-4690-A734-D170DB4064B6}" type="pres">
      <dgm:prSet presAssocID="{37694391-5AC1-4FD0-94A5-120A855D2E1D}" presName="Name0" presStyleCnt="0">
        <dgm:presLayoutVars>
          <dgm:dir/>
          <dgm:animLvl val="lvl"/>
          <dgm:resizeHandles val="exact"/>
        </dgm:presLayoutVars>
      </dgm:prSet>
      <dgm:spPr/>
    </dgm:pt>
    <dgm:pt modelId="{F67B3A75-ECE4-4DAC-AF85-5F12B335C6C0}" type="pres">
      <dgm:prSet presAssocID="{37694391-5AC1-4FD0-94A5-120A855D2E1D}" presName="dummy" presStyleCnt="0"/>
      <dgm:spPr/>
    </dgm:pt>
    <dgm:pt modelId="{9FEAC01D-6CE0-4E34-BCD3-B524AB81DB11}" type="pres">
      <dgm:prSet presAssocID="{37694391-5AC1-4FD0-94A5-120A855D2E1D}" presName="linH" presStyleCnt="0"/>
      <dgm:spPr/>
    </dgm:pt>
    <dgm:pt modelId="{DF4D0657-E131-4821-AA78-22D5A40FE68C}" type="pres">
      <dgm:prSet presAssocID="{37694391-5AC1-4FD0-94A5-120A855D2E1D}" presName="padding1" presStyleCnt="0"/>
      <dgm:spPr/>
    </dgm:pt>
    <dgm:pt modelId="{F9A90AF9-A59C-4BBF-83FA-DD92E914CE94}" type="pres">
      <dgm:prSet presAssocID="{EE2AB700-4AEE-42F3-BB28-D1EB6B0EE0FB}" presName="linV" presStyleCnt="0"/>
      <dgm:spPr/>
    </dgm:pt>
    <dgm:pt modelId="{4EFC1FF5-B218-410A-AF67-B61EEAD7B468}" type="pres">
      <dgm:prSet presAssocID="{EE2AB700-4AEE-42F3-BB28-D1EB6B0EE0FB}" presName="spVertical1" presStyleCnt="0"/>
      <dgm:spPr/>
    </dgm:pt>
    <dgm:pt modelId="{F7DACB04-0AB0-4CFD-8B50-9581988C3176}" type="pres">
      <dgm:prSet presAssocID="{EE2AB700-4AEE-42F3-BB28-D1EB6B0EE0FB}" presName="parTx" presStyleLbl="revTx" presStyleIdx="0" presStyleCnt="1" custScaleX="105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A543-8973-46D2-8AF1-BB0B621363AD}" type="pres">
      <dgm:prSet presAssocID="{EE2AB700-4AEE-42F3-BB28-D1EB6B0EE0FB}" presName="spVertical2" presStyleCnt="0"/>
      <dgm:spPr/>
    </dgm:pt>
    <dgm:pt modelId="{430F880E-9D60-464C-A316-1C76735C9C38}" type="pres">
      <dgm:prSet presAssocID="{EE2AB700-4AEE-42F3-BB28-D1EB6B0EE0FB}" presName="spVertical3" presStyleCnt="0"/>
      <dgm:spPr/>
    </dgm:pt>
    <dgm:pt modelId="{F10E7826-7EC7-4EDF-883D-AA11BBA46F5F}" type="pres">
      <dgm:prSet presAssocID="{37694391-5AC1-4FD0-94A5-120A855D2E1D}" presName="padding2" presStyleCnt="0"/>
      <dgm:spPr/>
    </dgm:pt>
    <dgm:pt modelId="{5B2FE3D2-FDEF-4D80-999A-00CBAA6A6207}" type="pres">
      <dgm:prSet presAssocID="{37694391-5AC1-4FD0-94A5-120A855D2E1D}" presName="negArrow" presStyleCnt="0"/>
      <dgm:spPr/>
    </dgm:pt>
    <dgm:pt modelId="{4CBA07BE-800D-4A78-94BC-39F7CF6DA778}" type="pres">
      <dgm:prSet presAssocID="{37694391-5AC1-4FD0-94A5-120A855D2E1D}" presName="backgroundArrow" presStyleLbl="node1" presStyleIdx="0" presStyleCnt="1" custLinFactNeighborX="-247" custLinFactNeighborY="-18616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AE822E17-324E-4911-9DE9-F89B7C11564D}" type="presOf" srcId="{EE2AB700-4AEE-42F3-BB28-D1EB6B0EE0FB}" destId="{F7DACB04-0AB0-4CFD-8B50-9581988C3176}" srcOrd="0" destOrd="0" presId="urn:microsoft.com/office/officeart/2005/8/layout/hProcess3"/>
    <dgm:cxn modelId="{CAB97DAB-B377-4311-B7C1-CD668330B821}" srcId="{37694391-5AC1-4FD0-94A5-120A855D2E1D}" destId="{EE2AB700-4AEE-42F3-BB28-D1EB6B0EE0FB}" srcOrd="0" destOrd="0" parTransId="{31A27FF1-8F87-4EE5-AE8A-E2D33CDEAB5F}" sibTransId="{669136D9-8B5C-430D-AC6C-9026D7A5218C}"/>
    <dgm:cxn modelId="{D9B03B7A-CFD7-43D8-8843-319A846218EB}" type="presOf" srcId="{37694391-5AC1-4FD0-94A5-120A855D2E1D}" destId="{02A44902-BE8D-4690-A734-D170DB4064B6}" srcOrd="0" destOrd="0" presId="urn:microsoft.com/office/officeart/2005/8/layout/hProcess3"/>
    <dgm:cxn modelId="{CDB92D06-17E9-4D9B-A8D3-B1D699BF2878}" type="presParOf" srcId="{02A44902-BE8D-4690-A734-D170DB4064B6}" destId="{F67B3A75-ECE4-4DAC-AF85-5F12B335C6C0}" srcOrd="0" destOrd="0" presId="urn:microsoft.com/office/officeart/2005/8/layout/hProcess3"/>
    <dgm:cxn modelId="{9B7C29F5-0336-42EF-8CC0-D97C56C75361}" type="presParOf" srcId="{02A44902-BE8D-4690-A734-D170DB4064B6}" destId="{9FEAC01D-6CE0-4E34-BCD3-B524AB81DB11}" srcOrd="1" destOrd="0" presId="urn:microsoft.com/office/officeart/2005/8/layout/hProcess3"/>
    <dgm:cxn modelId="{59A8EF75-EF62-4978-B29B-1DB75FE51866}" type="presParOf" srcId="{9FEAC01D-6CE0-4E34-BCD3-B524AB81DB11}" destId="{DF4D0657-E131-4821-AA78-22D5A40FE68C}" srcOrd="0" destOrd="0" presId="urn:microsoft.com/office/officeart/2005/8/layout/hProcess3"/>
    <dgm:cxn modelId="{D2777B3B-88D1-4DBF-9289-14F106D7468D}" type="presParOf" srcId="{9FEAC01D-6CE0-4E34-BCD3-B524AB81DB11}" destId="{F9A90AF9-A59C-4BBF-83FA-DD92E914CE94}" srcOrd="1" destOrd="0" presId="urn:microsoft.com/office/officeart/2005/8/layout/hProcess3"/>
    <dgm:cxn modelId="{08F328BF-5DB7-4739-9F1B-87482E3580F8}" type="presParOf" srcId="{F9A90AF9-A59C-4BBF-83FA-DD92E914CE94}" destId="{4EFC1FF5-B218-410A-AF67-B61EEAD7B468}" srcOrd="0" destOrd="0" presId="urn:microsoft.com/office/officeart/2005/8/layout/hProcess3"/>
    <dgm:cxn modelId="{76124912-D454-445B-8498-6634EF6A1DD4}" type="presParOf" srcId="{F9A90AF9-A59C-4BBF-83FA-DD92E914CE94}" destId="{F7DACB04-0AB0-4CFD-8B50-9581988C3176}" srcOrd="1" destOrd="0" presId="urn:microsoft.com/office/officeart/2005/8/layout/hProcess3"/>
    <dgm:cxn modelId="{F9F5488E-DB37-474B-A9A0-EE77CA339DE5}" type="presParOf" srcId="{F9A90AF9-A59C-4BBF-83FA-DD92E914CE94}" destId="{77F3A543-8973-46D2-8AF1-BB0B621363AD}" srcOrd="2" destOrd="0" presId="urn:microsoft.com/office/officeart/2005/8/layout/hProcess3"/>
    <dgm:cxn modelId="{633ECB31-C607-4632-BF2B-3FC87210E273}" type="presParOf" srcId="{F9A90AF9-A59C-4BBF-83FA-DD92E914CE94}" destId="{430F880E-9D60-464C-A316-1C76735C9C38}" srcOrd="3" destOrd="0" presId="urn:microsoft.com/office/officeart/2005/8/layout/hProcess3"/>
    <dgm:cxn modelId="{3137C803-B403-410C-90A9-543C19CC9281}" type="presParOf" srcId="{9FEAC01D-6CE0-4E34-BCD3-B524AB81DB11}" destId="{F10E7826-7EC7-4EDF-883D-AA11BBA46F5F}" srcOrd="2" destOrd="0" presId="urn:microsoft.com/office/officeart/2005/8/layout/hProcess3"/>
    <dgm:cxn modelId="{72714201-83C6-4A13-A22B-FBC5379A04E8}" type="presParOf" srcId="{9FEAC01D-6CE0-4E34-BCD3-B524AB81DB11}" destId="{5B2FE3D2-FDEF-4D80-999A-00CBAA6A6207}" srcOrd="3" destOrd="0" presId="urn:microsoft.com/office/officeart/2005/8/layout/hProcess3"/>
    <dgm:cxn modelId="{E3AAE0E2-1B2D-4798-BDEA-9884B8C10A76}" type="presParOf" srcId="{9FEAC01D-6CE0-4E34-BCD3-B524AB81DB11}" destId="{4CBA07BE-800D-4A78-94BC-39F7CF6DA7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0"/>
          <a:ext cx="4981355" cy="102870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267397" y="283521"/>
          <a:ext cx="4324633" cy="49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Списочная численность работников сферы туризма, среднемесячная номинальная начисленная заработная плата работников занятых в сфере туризма</a:t>
          </a:r>
          <a:endParaRPr lang="ru-RU" sz="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397" y="283521"/>
        <a:ext cx="4324633" cy="4950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0"/>
          <a:ext cx="3013089" cy="839549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242755" y="233347"/>
          <a:ext cx="2548716" cy="4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Информация по торговле и общественному питанию</a:t>
          </a:r>
          <a:endParaRPr lang="ru-RU" sz="9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755" y="233347"/>
        <a:ext cx="2548716" cy="419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42779"/>
          <a:ext cx="5480460" cy="873290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442013" y="261102"/>
          <a:ext cx="4798734" cy="43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Показатели «Валовая добавленная стоимость, создаваемая в отраслях туризма», «Валовая добавленная стоимость, создаваемая непосредственно в туризме» и остальные показатели по Вспомогательному счету туризму</a:t>
          </a:r>
          <a:endParaRPr lang="ru-RU" sz="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13" y="261102"/>
        <a:ext cx="4798734" cy="436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60555"/>
          <a:ext cx="4311650" cy="1038038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346012" y="320065"/>
          <a:ext cx="3675850" cy="51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показатели по финансово-хозяйственной деятельности туроператоров, </a:t>
          </a:r>
          <a:r>
            <a:rPr lang="ru-RU" sz="700" b="1" i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турагентов</a:t>
          </a:r>
          <a:r>
            <a:rPr lang="ru-RU" sz="7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 прочих организаций, предоставляющих услуги в сфере туризма, в частности доход от реализации продукции и оказания услуг</a:t>
          </a:r>
          <a:endParaRPr lang="ru-RU" sz="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012" y="320065"/>
        <a:ext cx="3675850" cy="519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0"/>
          <a:ext cx="2559048" cy="783367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162782" y="240335"/>
          <a:ext cx="2149201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Инвестиции в сфере туризма</a:t>
          </a:r>
          <a:endParaRPr lang="ru-RU" sz="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782" y="240335"/>
        <a:ext cx="2149201" cy="32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07BE-800D-4A78-94BC-39F7CF6DA778}">
      <dsp:nvSpPr>
        <dsp:cNvPr id="0" name=""/>
        <dsp:cNvSpPr/>
      </dsp:nvSpPr>
      <dsp:spPr>
        <a:xfrm>
          <a:off x="0" y="5075"/>
          <a:ext cx="3625850" cy="936000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ACB04-0AB0-4CFD-8B50-9581988C3176}">
      <dsp:nvSpPr>
        <dsp:cNvPr id="0" name=""/>
        <dsp:cNvSpPr/>
      </dsp:nvSpPr>
      <dsp:spPr>
        <a:xfrm>
          <a:off x="324853" y="239075"/>
          <a:ext cx="3030656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Данные по санаторно-курортным организациям</a:t>
          </a:r>
          <a:endParaRPr lang="ru-RU" sz="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53" y="239075"/>
        <a:ext cx="3030656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2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94D830-0E40-476C-81D4-2BD06ECDF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C86C0E-9DE5-4E55-8BA6-BB1C69A11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FCA6556-73B0-49A2-A4AF-242E60F404F4}" type="datetimeFigureOut">
              <a:rPr lang="x-none" smtClean="0"/>
              <a:pPr/>
              <a:t>07.12.2023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40C98D-C29C-4CB2-AEA8-A9C56B821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C4BE0A-F2E7-4155-A547-912E402EB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8AD79434-6D7B-4CAE-A660-64BB76BE816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24509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9145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281" y="1"/>
            <a:ext cx="3079144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4188" y="1279525"/>
            <a:ext cx="6135687" cy="3451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573" y="4924457"/>
            <a:ext cx="5682918" cy="403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421"/>
            <a:ext cx="3079145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281" y="9721421"/>
            <a:ext cx="3079144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523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85875"/>
            <a:ext cx="6173787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575294" y="5529540"/>
            <a:ext cx="6053839" cy="25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b="1" dirty="0"/>
              <a:t>АСЫЛБЕК</a:t>
            </a:r>
            <a:endParaRPr sz="1600" b="1" dirty="0"/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4023280" y="9774560"/>
            <a:ext cx="3079144" cy="51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b" anchorCtr="0">
            <a:noAutofit/>
          </a:bodyPr>
          <a:lstStyle/>
          <a:p>
            <a:pPr algn="r"/>
            <a:fld id="{00000000-1234-1234-1234-123412341234}" type="slidenum">
              <a:rPr lang="ru-RU">
                <a:solidFill>
                  <a:srgbClr val="000000"/>
                </a:solidFill>
              </a:rPr>
              <a:pPr algn="r"/>
              <a:t>0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5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6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EB00B-F7EC-4C34-AA12-92AA8EE6EB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3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6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8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p:oleObj spid="_x0000_s1299" name="think-cell Slide" r:id="rId5" imgW="0" imgH="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454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22"/>
            <a:endParaRPr lang="ru-RU" sz="61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9754C58B-434D-4738-B6A6-8F6456D5B9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56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xmlns="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105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83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42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0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6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8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14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BDB7-AA23-4B72-A7FB-D7DF747DAFD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microsoft.com/office/2007/relationships/diagramDrawing" Target="../diagrams/drawing8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microsoft.com/office/2007/relationships/diagramDrawing" Target="../diagrams/drawing9.xml"/><Relationship Id="rId30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gif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;p15"/>
          <p:cNvGrpSpPr/>
          <p:nvPr/>
        </p:nvGrpSpPr>
        <p:grpSpPr>
          <a:xfrm rot="-2700000">
            <a:off x="6825236" y="3670270"/>
            <a:ext cx="2411896" cy="674533"/>
            <a:chOff x="6913248" y="5262784"/>
            <a:chExt cx="4914893" cy="1295402"/>
          </a:xfrm>
        </p:grpSpPr>
        <p:grpSp>
          <p:nvGrpSpPr>
            <p:cNvPr id="3" name="Google Shape;56;p15"/>
            <p:cNvGrpSpPr/>
            <p:nvPr/>
          </p:nvGrpSpPr>
          <p:grpSpPr>
            <a:xfrm rot="-5400000">
              <a:off x="7499561" y="4676471"/>
              <a:ext cx="1295402" cy="2468028"/>
              <a:chOff x="464266" y="2731227"/>
              <a:chExt cx="970345" cy="1850028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65;p15"/>
            <p:cNvGrpSpPr/>
            <p:nvPr/>
          </p:nvGrpSpPr>
          <p:grpSpPr>
            <a:xfrm rot="-5400000">
              <a:off x="9946426" y="4676471"/>
              <a:ext cx="1295400" cy="2468030"/>
              <a:chOff x="464266" y="2731226"/>
              <a:chExt cx="970344" cy="1850029"/>
            </a:xfrm>
          </p:grpSpPr>
          <p:sp>
            <p:nvSpPr>
              <p:cNvPr id="66" name="Google Shape;66;p15"/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/>
                <a:ahLst/>
                <a:cxnLst/>
                <a:rect l="l" t="t" r="r" b="b"/>
                <a:pathLst>
                  <a:path w="781050" h="781050" extrusionOk="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rgbClr val="0187AD"/>
              </a:solidFill>
              <a:ln>
                <a:noFill/>
              </a:ln>
              <a:effectLst>
                <a:outerShdw blurRad="139700" sx="102000" sy="102000" algn="ctr" rotWithShape="0">
                  <a:srgbClr val="000000">
                    <a:alpha val="2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l="47491" t="6587" r="34903" b="8179"/>
          <a:stretch/>
        </p:blipFill>
        <p:spPr>
          <a:xfrm>
            <a:off x="0" y="1211380"/>
            <a:ext cx="1931552" cy="3932121"/>
          </a:xfrm>
          <a:custGeom>
            <a:avLst/>
            <a:gdLst/>
            <a:ahLst/>
            <a:cxnLst/>
            <a:rect l="l" t="t" r="r" b="b"/>
            <a:pathLst>
              <a:path w="1931552" h="3932121" extrusionOk="0">
                <a:moveTo>
                  <a:pt x="0" y="0"/>
                </a:moveTo>
                <a:lnTo>
                  <a:pt x="1931552" y="2249350"/>
                </a:lnTo>
                <a:lnTo>
                  <a:pt x="486531" y="3932121"/>
                </a:lnTo>
                <a:lnTo>
                  <a:pt x="0" y="393212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" name="Google Shape;47;p15"/>
          <p:cNvSpPr/>
          <p:nvPr/>
        </p:nvSpPr>
        <p:spPr>
          <a:xfrm>
            <a:off x="8806563" y="4688434"/>
            <a:ext cx="283580" cy="428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772716" y="3644898"/>
            <a:ext cx="2543968" cy="1498602"/>
          </a:xfrm>
          <a:custGeom>
            <a:avLst/>
            <a:gdLst/>
            <a:ahLst/>
            <a:cxnLst/>
            <a:rect l="l" t="t" r="r" b="b"/>
            <a:pathLst>
              <a:path w="2543968" h="1498602" extrusionOk="0">
                <a:moveTo>
                  <a:pt x="1271984" y="0"/>
                </a:moveTo>
                <a:lnTo>
                  <a:pt x="2543968" y="1498602"/>
                </a:lnTo>
                <a:lnTo>
                  <a:pt x="0" y="1498602"/>
                </a:lnTo>
                <a:close/>
              </a:path>
            </a:pathLst>
          </a:custGeom>
          <a:solidFill>
            <a:srgbClr val="0187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5"/>
          <p:cNvPicPr preferRelativeResize="0"/>
          <p:nvPr/>
        </p:nvPicPr>
        <p:blipFill rotWithShape="1">
          <a:blip r:embed="rId4">
            <a:alphaModFix/>
          </a:blip>
          <a:srcRect l="8335" r="8642" b="643"/>
          <a:stretch/>
        </p:blipFill>
        <p:spPr>
          <a:xfrm>
            <a:off x="-1" y="0"/>
            <a:ext cx="4770252" cy="3231929"/>
          </a:xfrm>
          <a:custGeom>
            <a:avLst/>
            <a:gdLst/>
            <a:ahLst/>
            <a:cxnLst/>
            <a:rect l="l" t="t" r="r" b="b"/>
            <a:pathLst>
              <a:path w="4770252" h="3211138" extrusionOk="0">
                <a:moveTo>
                  <a:pt x="0" y="0"/>
                </a:moveTo>
                <a:lnTo>
                  <a:pt x="4770252" y="0"/>
                </a:lnTo>
                <a:lnTo>
                  <a:pt x="2044701" y="3211138"/>
                </a:lnTo>
                <a:lnTo>
                  <a:pt x="0" y="80215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0" name="Google Shape;50;p15"/>
          <p:cNvSpPr txBox="1"/>
          <p:nvPr/>
        </p:nvSpPr>
        <p:spPr>
          <a:xfrm>
            <a:off x="2755900" y="2212495"/>
            <a:ext cx="6388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rgbClr val="44546A"/>
                </a:solidFill>
              </a:rPr>
              <a:t>Формирование статистики туризма</a:t>
            </a:r>
            <a:endParaRPr sz="2800" b="1" dirty="0">
              <a:solidFill>
                <a:srgbClr val="44546A"/>
              </a:solidFill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3372763" y="4867922"/>
            <a:ext cx="5602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г. Астана, 2023 год</a:t>
            </a:r>
            <a:endParaRPr sz="900" b="1" i="0" u="none" strike="noStrike" cap="none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5" descr="ÐÐ°ÑÑÐ¸Ð½ÐºÐ¸ Ð¿Ð¾ Ð·Ð°Ð¿ÑÐ¾ÑÑ Ð³ÐµÑÐ± ÐºÐ°Ð·Ð°ÑÑÑÐ°Ð½Ð°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0293" y="227660"/>
            <a:ext cx="851378" cy="85206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/>
        </p:nvSpPr>
        <p:spPr>
          <a:xfrm>
            <a:off x="5257800" y="203860"/>
            <a:ext cx="29208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Бюро национальной статистики АСПИР Республики Казахстан  </a:t>
            </a:r>
            <a:endParaRPr dirty="0"/>
          </a:p>
        </p:txBody>
      </p:sp>
      <p:pic>
        <p:nvPicPr>
          <p:cNvPr id="54" name="Google Shape;54;p15"/>
          <p:cNvPicPr preferRelativeResize="0"/>
          <p:nvPr/>
        </p:nvPicPr>
        <p:blipFill rotWithShape="1">
          <a:blip r:embed="rId6">
            <a:alphaModFix/>
          </a:blip>
          <a:srcRect l="45848" t="2033" r="34903" b="1263"/>
          <a:stretch/>
        </p:blipFill>
        <p:spPr>
          <a:xfrm>
            <a:off x="14361" y="1357267"/>
            <a:ext cx="1785597" cy="3771872"/>
          </a:xfrm>
          <a:custGeom>
            <a:avLst/>
            <a:gdLst/>
            <a:ahLst/>
            <a:cxnLst/>
            <a:rect l="l" t="t" r="r" b="b"/>
            <a:pathLst>
              <a:path w="1760198" h="3771872" extrusionOk="0">
                <a:moveTo>
                  <a:pt x="0" y="0"/>
                </a:moveTo>
                <a:lnTo>
                  <a:pt x="1760198" y="2079381"/>
                </a:lnTo>
                <a:lnTo>
                  <a:pt x="327503" y="3771872"/>
                </a:lnTo>
                <a:lnTo>
                  <a:pt x="0" y="377187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05" b="33963"/>
          <a:stretch/>
        </p:blipFill>
        <p:spPr bwMode="auto">
          <a:xfrm>
            <a:off x="6077444" y="42188"/>
            <a:ext cx="3063240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51AAE8B-89BC-41D8-B6FA-750546A18E75}"/>
              </a:ext>
            </a:extLst>
          </p:cNvPr>
          <p:cNvSpPr/>
          <p:nvPr/>
        </p:nvSpPr>
        <p:spPr>
          <a:xfrm>
            <a:off x="198596" y="410095"/>
            <a:ext cx="3568371" cy="2215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sym typeface="Tahoma"/>
              </a:rPr>
              <a:t>Основные направления деятельности</a:t>
            </a:r>
          </a:p>
        </p:txBody>
      </p:sp>
      <p:grpSp>
        <p:nvGrpSpPr>
          <p:cNvPr id="5" name="Группа 33"/>
          <p:cNvGrpSpPr/>
          <p:nvPr/>
        </p:nvGrpSpPr>
        <p:grpSpPr>
          <a:xfrm>
            <a:off x="96645" y="548918"/>
            <a:ext cx="4032413" cy="807417"/>
            <a:chOff x="317987" y="1128808"/>
            <a:chExt cx="5710455" cy="993845"/>
          </a:xfrm>
        </p:grpSpPr>
        <p:sp>
          <p:nvSpPr>
            <p:cNvPr id="58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42241B48-9C6F-4AC0-A95E-56566FC0335D}"/>
                </a:ext>
              </a:extLst>
            </p:cNvPr>
            <p:cNvSpPr/>
            <p:nvPr/>
          </p:nvSpPr>
          <p:spPr>
            <a:xfrm rot="10800000">
              <a:off x="317987" y="1308442"/>
              <a:ext cx="5710455" cy="79809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59" name="Google Shape;727;g5f453c7afd_2_116">
              <a:extLst>
                <a:ext uri="{FF2B5EF4-FFF2-40B4-BE49-F238E27FC236}">
                  <a16:creationId xmlns:a16="http://schemas.microsoft.com/office/drawing/2014/main" xmlns="" id="{5FA23D9A-18B6-460B-B1F0-2B1F7AC4A4AE}"/>
                </a:ext>
              </a:extLst>
            </p:cNvPr>
            <p:cNvSpPr/>
            <p:nvPr/>
          </p:nvSpPr>
          <p:spPr>
            <a:xfrm>
              <a:off x="405545" y="1371139"/>
              <a:ext cx="651943" cy="5864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0" name="Google Shape;761;g5f453c7afd_2_116">
              <a:extLst>
                <a:ext uri="{FF2B5EF4-FFF2-40B4-BE49-F238E27FC236}">
                  <a16:creationId xmlns:a16="http://schemas.microsoft.com/office/drawing/2014/main" xmlns="" id="{96EF8B8E-AFE3-4766-BE25-44ADE4F9751B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4500" y="1443093"/>
              <a:ext cx="387565" cy="380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87DE3800-4D8E-4A2B-9322-8CBF3915C06D}"/>
                </a:ext>
              </a:extLst>
            </p:cNvPr>
            <p:cNvSpPr/>
            <p:nvPr/>
          </p:nvSpPr>
          <p:spPr>
            <a:xfrm>
              <a:off x="1084973" y="1327088"/>
              <a:ext cx="4943467" cy="79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организация и  проведение общегосударственных статистических наблюдений по статистике туризма  (сбор, обработка и распространение статистической информации)</a:t>
              </a:r>
              <a:endParaRPr lang="ru-RU" sz="9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FF4ADC8A-08A2-454C-BBD1-6219C332371F}"/>
                </a:ext>
              </a:extLst>
            </p:cNvPr>
            <p:cNvSpPr/>
            <p:nvPr/>
          </p:nvSpPr>
          <p:spPr>
            <a:xfrm>
              <a:off x="4863240" y="1128808"/>
              <a:ext cx="1066730" cy="833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7" name="Группа 62"/>
          <p:cNvGrpSpPr/>
          <p:nvPr/>
        </p:nvGrpSpPr>
        <p:grpSpPr>
          <a:xfrm>
            <a:off x="82728" y="1315392"/>
            <a:ext cx="4064165" cy="677108"/>
            <a:chOff x="174374" y="2365730"/>
            <a:chExt cx="5810746" cy="1698420"/>
          </a:xfrm>
        </p:grpSpPr>
        <p:sp>
          <p:nvSpPr>
            <p:cNvPr id="64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9CCCD536-B057-495F-A7AB-CB99523271AD}"/>
                </a:ext>
              </a:extLst>
            </p:cNvPr>
            <p:cNvSpPr/>
            <p:nvPr/>
          </p:nvSpPr>
          <p:spPr>
            <a:xfrm rot="10800000">
              <a:off x="174374" y="2703786"/>
              <a:ext cx="5810746" cy="95942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18622A64-82E3-463E-B096-4E13C151D986}"/>
                </a:ext>
              </a:extLst>
            </p:cNvPr>
            <p:cNvSpPr/>
            <p:nvPr/>
          </p:nvSpPr>
          <p:spPr>
            <a:xfrm>
              <a:off x="4527513" y="2365730"/>
              <a:ext cx="1307055" cy="1698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66" name="Google Shape;727;g5f453c7afd_2_116">
              <a:extLst>
                <a:ext uri="{FF2B5EF4-FFF2-40B4-BE49-F238E27FC236}">
                  <a16:creationId xmlns:a16="http://schemas.microsoft.com/office/drawing/2014/main" xmlns="" id="{FC275701-922E-4283-82EA-1E27FC317ED8}"/>
                </a:ext>
              </a:extLst>
            </p:cNvPr>
            <p:cNvSpPr/>
            <p:nvPr/>
          </p:nvSpPr>
          <p:spPr>
            <a:xfrm>
              <a:off x="327459" y="2746334"/>
              <a:ext cx="541233" cy="8363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7" name="Google Shape;766;g5f453c7afd_2_116">
              <a:extLst>
                <a:ext uri="{FF2B5EF4-FFF2-40B4-BE49-F238E27FC236}">
                  <a16:creationId xmlns:a16="http://schemas.microsoft.com/office/drawing/2014/main" xmlns="" id="{F9DA0D40-DBB6-4EBB-BB00-48666DACB7A2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68448" y="2865563"/>
              <a:ext cx="467554" cy="55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826D5753-6007-4855-B86C-003689432636}"/>
                </a:ext>
              </a:extLst>
            </p:cNvPr>
            <p:cNvSpPr/>
            <p:nvPr/>
          </p:nvSpPr>
          <p:spPr>
            <a:xfrm>
              <a:off x="1006843" y="2854993"/>
              <a:ext cx="4556018" cy="926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актуализация реестра мест размещения на ежеквартальной основе</a:t>
              </a:r>
              <a:endParaRPr lang="ru-RU" sz="9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Группа 68"/>
          <p:cNvGrpSpPr/>
          <p:nvPr/>
        </p:nvGrpSpPr>
        <p:grpSpPr>
          <a:xfrm>
            <a:off x="49878" y="1892385"/>
            <a:ext cx="4064165" cy="677108"/>
            <a:chOff x="943280" y="3948122"/>
            <a:chExt cx="5705258" cy="999185"/>
          </a:xfrm>
        </p:grpSpPr>
        <p:sp>
          <p:nvSpPr>
            <p:cNvPr id="70" name="Прямоугольник: скругленные углы 56">
              <a:extLst>
                <a:ext uri="{FF2B5EF4-FFF2-40B4-BE49-F238E27FC236}">
                  <a16:creationId xmlns:a16="http://schemas.microsoft.com/office/drawing/2014/main" xmlns="" id="{08F23DA5-7B51-4E1B-96BF-09F7FC5F4FED}"/>
                </a:ext>
              </a:extLst>
            </p:cNvPr>
            <p:cNvSpPr/>
            <p:nvPr/>
          </p:nvSpPr>
          <p:spPr>
            <a:xfrm rot="10800000">
              <a:off x="943280" y="3988041"/>
              <a:ext cx="5705258" cy="79013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71" name="Google Shape;727;g5f453c7afd_2_116">
              <a:extLst>
                <a:ext uri="{FF2B5EF4-FFF2-40B4-BE49-F238E27FC236}">
                  <a16:creationId xmlns:a16="http://schemas.microsoft.com/office/drawing/2014/main" xmlns="" id="{B9525750-1FFA-4694-87EA-19F5426E865A}"/>
                </a:ext>
              </a:extLst>
            </p:cNvPr>
            <p:cNvSpPr/>
            <p:nvPr/>
          </p:nvSpPr>
          <p:spPr>
            <a:xfrm>
              <a:off x="1051445" y="4145609"/>
              <a:ext cx="576774" cy="54494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04CA43BA-46A5-41D5-B812-FADA228AF549}"/>
                </a:ext>
              </a:extLst>
            </p:cNvPr>
            <p:cNvSpPr/>
            <p:nvPr/>
          </p:nvSpPr>
          <p:spPr>
            <a:xfrm>
              <a:off x="1788002" y="4062849"/>
              <a:ext cx="4464443" cy="749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формирование показателей для мониторинга </a:t>
              </a:r>
              <a:r>
                <a:rPr lang="kk-KZ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Государственной Программы </a:t>
              </a:r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развития туристской отрасли Республики Казахстан на 2019-2025 годы</a:t>
              </a:r>
              <a:endParaRPr lang="ru-RU" sz="9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2C0D9B8E-D672-4AEB-B7FB-7F5054D0AE77}"/>
                </a:ext>
              </a:extLst>
            </p:cNvPr>
            <p:cNvSpPr/>
            <p:nvPr/>
          </p:nvSpPr>
          <p:spPr>
            <a:xfrm>
              <a:off x="5220056" y="3948122"/>
              <a:ext cx="1283003" cy="999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7B783DAB-0F96-475A-AABD-C14413D5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1172170" y="4257996"/>
              <a:ext cx="343697" cy="28576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</p:pic>
      </p:grpSp>
      <p:grpSp>
        <p:nvGrpSpPr>
          <p:cNvPr id="9" name="Группа 74"/>
          <p:cNvGrpSpPr/>
          <p:nvPr/>
        </p:nvGrpSpPr>
        <p:grpSpPr>
          <a:xfrm>
            <a:off x="0" y="2407758"/>
            <a:ext cx="4082000" cy="677108"/>
            <a:chOff x="7005952" y="1117063"/>
            <a:chExt cx="4990426" cy="824747"/>
          </a:xfrm>
        </p:grpSpPr>
        <p:sp>
          <p:nvSpPr>
            <p:cNvPr id="7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6B307553-84DA-4804-B5DD-8CA662AE1422}"/>
                </a:ext>
              </a:extLst>
            </p:cNvPr>
            <p:cNvSpPr/>
            <p:nvPr/>
          </p:nvSpPr>
          <p:spPr>
            <a:xfrm rot="10800000">
              <a:off x="7005952" y="1256490"/>
              <a:ext cx="4990426" cy="47972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77" name="Google Shape;727;g5f453c7afd_2_116">
              <a:extLst>
                <a:ext uri="{FF2B5EF4-FFF2-40B4-BE49-F238E27FC236}">
                  <a16:creationId xmlns:a16="http://schemas.microsoft.com/office/drawing/2014/main" xmlns="" id="{65F572F2-AD48-45F9-B3BE-BAD4A94F2DE4}"/>
                </a:ext>
              </a:extLst>
            </p:cNvPr>
            <p:cNvSpPr/>
            <p:nvPr/>
          </p:nvSpPr>
          <p:spPr>
            <a:xfrm>
              <a:off x="7098582" y="1266513"/>
              <a:ext cx="541830" cy="4794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F1169574-5FDF-47FD-8911-5E8ED97A36E5}"/>
                </a:ext>
              </a:extLst>
            </p:cNvPr>
            <p:cNvSpPr/>
            <p:nvPr/>
          </p:nvSpPr>
          <p:spPr>
            <a:xfrm>
              <a:off x="7741311" y="1297670"/>
              <a:ext cx="3838534" cy="449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расчет ежеквартальных показателей для  формирования ВВП, ВДС, ВРП</a:t>
              </a:r>
              <a:endParaRPr lang="ru-RU" sz="9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AE4B0AD3-2C0C-416A-883F-1000DCA0534A}"/>
                </a:ext>
              </a:extLst>
            </p:cNvPr>
            <p:cNvSpPr/>
            <p:nvPr/>
          </p:nvSpPr>
          <p:spPr>
            <a:xfrm>
              <a:off x="10804766" y="1117063"/>
              <a:ext cx="1066731" cy="824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0BD2264C-85E1-447D-9F0B-27D89250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7197013" y="1332063"/>
              <a:ext cx="326439" cy="32643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0" name="Группа 80"/>
          <p:cNvGrpSpPr/>
          <p:nvPr/>
        </p:nvGrpSpPr>
        <p:grpSpPr>
          <a:xfrm>
            <a:off x="15471" y="2986554"/>
            <a:ext cx="4084937" cy="677108"/>
            <a:chOff x="6911938" y="2441220"/>
            <a:chExt cx="5189796" cy="1069969"/>
          </a:xfrm>
        </p:grpSpPr>
        <p:sp>
          <p:nvSpPr>
            <p:cNvPr id="82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998CB73D-0A68-49D3-A9BE-20F565A534D8}"/>
                </a:ext>
              </a:extLst>
            </p:cNvPr>
            <p:cNvSpPr/>
            <p:nvPr/>
          </p:nvSpPr>
          <p:spPr>
            <a:xfrm rot="10800000">
              <a:off x="6911938" y="2625510"/>
              <a:ext cx="5189796" cy="7864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700EE806-2798-4C06-8FAA-B55AC72422BE}"/>
                </a:ext>
              </a:extLst>
            </p:cNvPr>
            <p:cNvSpPr/>
            <p:nvPr/>
          </p:nvSpPr>
          <p:spPr>
            <a:xfrm>
              <a:off x="11239451" y="2441220"/>
              <a:ext cx="708837" cy="1069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4" name="Google Shape;727;g5f453c7afd_2_116">
              <a:extLst>
                <a:ext uri="{FF2B5EF4-FFF2-40B4-BE49-F238E27FC236}">
                  <a16:creationId xmlns:a16="http://schemas.microsoft.com/office/drawing/2014/main" xmlns="" id="{C8B40762-5DDA-4BAF-A979-50D0261FA67F}"/>
                </a:ext>
              </a:extLst>
            </p:cNvPr>
            <p:cNvSpPr/>
            <p:nvPr/>
          </p:nvSpPr>
          <p:spPr>
            <a:xfrm>
              <a:off x="7041460" y="2635189"/>
              <a:ext cx="560859" cy="63734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5FAAAF8-FF9B-4171-BB22-5748ABB1ADDC}"/>
                </a:ext>
              </a:extLst>
            </p:cNvPr>
            <p:cNvSpPr/>
            <p:nvPr/>
          </p:nvSpPr>
          <p:spPr>
            <a:xfrm>
              <a:off x="7718314" y="2645958"/>
              <a:ext cx="3870667" cy="80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заполнение форматов Межгосударственного статистического комитета Содружества Независимых Государств и Евразийской экономической комиссии</a:t>
              </a: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99849" y="2779905"/>
              <a:ext cx="447208" cy="4220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8BEDFD3B-7254-4377-A7D1-84670BE617D6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4460" y="2592649"/>
            <a:ext cx="3928028" cy="220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90"/>
          <p:cNvGrpSpPr/>
          <p:nvPr/>
        </p:nvGrpSpPr>
        <p:grpSpPr>
          <a:xfrm>
            <a:off x="10834" y="3666645"/>
            <a:ext cx="4142253" cy="678066"/>
            <a:chOff x="6911938" y="2418796"/>
            <a:chExt cx="5373241" cy="958114"/>
          </a:xfrm>
        </p:grpSpPr>
        <p:sp>
          <p:nvSpPr>
            <p:cNvPr id="92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998CB73D-0A68-49D3-A9BE-20F565A534D8}"/>
                </a:ext>
              </a:extLst>
            </p:cNvPr>
            <p:cNvSpPr/>
            <p:nvPr/>
          </p:nvSpPr>
          <p:spPr>
            <a:xfrm rot="10800000">
              <a:off x="6911938" y="2545896"/>
              <a:ext cx="5373241" cy="83101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700EE806-2798-4C06-8FAA-B55AC72422BE}"/>
                </a:ext>
              </a:extLst>
            </p:cNvPr>
            <p:cNvSpPr/>
            <p:nvPr/>
          </p:nvSpPr>
          <p:spPr>
            <a:xfrm>
              <a:off x="11466154" y="2418796"/>
              <a:ext cx="708837" cy="95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38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ru-RU" sz="3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Google Shape;727;g5f453c7afd_2_116">
              <a:extLst>
                <a:ext uri="{FF2B5EF4-FFF2-40B4-BE49-F238E27FC236}">
                  <a16:creationId xmlns:a16="http://schemas.microsoft.com/office/drawing/2014/main" xmlns="" id="{C8B40762-5DDA-4BAF-A979-50D0261FA67F}"/>
                </a:ext>
              </a:extLst>
            </p:cNvPr>
            <p:cNvSpPr/>
            <p:nvPr/>
          </p:nvSpPr>
          <p:spPr>
            <a:xfrm>
              <a:off x="7027809" y="2655594"/>
              <a:ext cx="663372" cy="6116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45FAAAF8-FF9B-4171-BB22-5748ABB1ADDC}"/>
                </a:ext>
              </a:extLst>
            </p:cNvPr>
            <p:cNvSpPr/>
            <p:nvPr/>
          </p:nvSpPr>
          <p:spPr>
            <a:xfrm>
              <a:off x="7713989" y="2702184"/>
              <a:ext cx="3748484" cy="521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подготовка информации для </a:t>
              </a:r>
              <a:r>
                <a:rPr lang="kk-KZ" sz="9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заполнения вопросников ЮНВТО, ОЭСР, ОЭС и МВФ</a:t>
              </a:r>
              <a:endParaRPr lang="ru-RU" sz="9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206E81B-FF72-47E6-8637-5C78CAD1CD42}"/>
              </a:ext>
            </a:extLst>
          </p:cNvPr>
          <p:cNvSpPr txBox="1"/>
          <p:nvPr/>
        </p:nvSpPr>
        <p:spPr>
          <a:xfrm>
            <a:off x="693165" y="89597"/>
            <a:ext cx="457688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Статистика туризма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6" name="Google Shape;737;g5f453c7afd_2_116">
            <a:extLst>
              <a:ext uri="{FF2B5EF4-FFF2-40B4-BE49-F238E27FC236}">
                <a16:creationId xmlns="" xmlns:a16="http://schemas.microsoft.com/office/drawing/2014/main" id="{900E9CD9-6717-42F9-83C7-464336B4B9A2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6736" y="3295277"/>
            <a:ext cx="357241" cy="330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89"/>
          <p:cNvGrpSpPr/>
          <p:nvPr/>
        </p:nvGrpSpPr>
        <p:grpSpPr>
          <a:xfrm>
            <a:off x="5840280" y="1253993"/>
            <a:ext cx="1532494" cy="1272450"/>
            <a:chOff x="147783" y="1576908"/>
            <a:chExt cx="2043325" cy="1696600"/>
          </a:xfrm>
        </p:grpSpPr>
        <p:sp>
          <p:nvSpPr>
            <p:cNvPr id="96" name="Google Shape;1967;g5f453c7afd_2_294">
              <a:extLst>
                <a:ext uri="{FF2B5EF4-FFF2-40B4-BE49-F238E27FC236}">
                  <a16:creationId xmlns:a16="http://schemas.microsoft.com/office/drawing/2014/main" xmlns="" id="{CC4A99D2-1BD2-4175-9FEA-E7010997CE5D}"/>
                </a:ext>
              </a:extLst>
            </p:cNvPr>
            <p:cNvSpPr/>
            <p:nvPr/>
          </p:nvSpPr>
          <p:spPr>
            <a:xfrm>
              <a:off x="204189" y="1576908"/>
              <a:ext cx="1952415" cy="1696600"/>
            </a:xfrm>
            <a:prstGeom prst="roundRect">
              <a:avLst>
                <a:gd name="adj" fmla="val 2585"/>
              </a:avLst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9" tIns="60928" rIns="121889" bIns="60928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Google Shape;1973;g5f453c7afd_2_294">
              <a:extLst>
                <a:ext uri="{FF2B5EF4-FFF2-40B4-BE49-F238E27FC236}">
                  <a16:creationId xmlns:a16="http://schemas.microsoft.com/office/drawing/2014/main" xmlns="" id="{62B23362-B045-49EA-885B-528C8601E1F8}"/>
                </a:ext>
              </a:extLst>
            </p:cNvPr>
            <p:cNvSpPr/>
            <p:nvPr/>
          </p:nvSpPr>
          <p:spPr>
            <a:xfrm>
              <a:off x="147783" y="1786210"/>
              <a:ext cx="2043325" cy="1171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60928" rIns="121889" bIns="60928" anchor="t" anchorCtr="0">
              <a:noAutofit/>
            </a:bodyPr>
            <a:lstStyle/>
            <a:p>
              <a:pPr algn="ctr"/>
              <a:r>
                <a:rPr lang="ru-RU" sz="1100" dirty="0" smtClean="0">
                  <a:cs typeface="Times New Roman" pitchFamily="18" charset="0"/>
                </a:rPr>
                <a:t>Методологическое руководство по статистике туризма (издание 1.2) </a:t>
              </a:r>
              <a:endParaRPr lang="ru-RU" altLang="ko-KR" sz="1100" dirty="0" smtClean="0"/>
            </a:p>
          </p:txBody>
        </p:sp>
      </p:grpSp>
      <p:grpSp>
        <p:nvGrpSpPr>
          <p:cNvPr id="13" name="Группа 118"/>
          <p:cNvGrpSpPr/>
          <p:nvPr/>
        </p:nvGrpSpPr>
        <p:grpSpPr>
          <a:xfrm>
            <a:off x="5848458" y="2679096"/>
            <a:ext cx="1546537" cy="1869182"/>
            <a:chOff x="171963" y="3788442"/>
            <a:chExt cx="1997917" cy="1863127"/>
          </a:xfrm>
        </p:grpSpPr>
        <p:sp>
          <p:nvSpPr>
            <p:cNvPr id="120" name="Стрелка: пятиугольник 4">
              <a:extLst>
                <a:ext uri="{FF2B5EF4-FFF2-40B4-BE49-F238E27FC236}">
                  <a16:creationId xmlns:a16="http://schemas.microsoft.com/office/drawing/2014/main" xmlns="" id="{0C3A4D25-73D2-4B42-A896-43D764706548}"/>
                </a:ext>
              </a:extLst>
            </p:cNvPr>
            <p:cNvSpPr/>
            <p:nvPr/>
          </p:nvSpPr>
          <p:spPr>
            <a:xfrm rot="16200000">
              <a:off x="252000" y="3740631"/>
              <a:ext cx="1863127" cy="1958749"/>
            </a:xfrm>
            <a:prstGeom prst="homePlate">
              <a:avLst>
                <a:gd name="adj" fmla="val 1669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Google Shape;1973;g5f453c7afd_2_294">
              <a:extLst>
                <a:ext uri="{FF2B5EF4-FFF2-40B4-BE49-F238E27FC236}">
                  <a16:creationId xmlns:a16="http://schemas.microsoft.com/office/drawing/2014/main" xmlns="" id="{62B23362-B045-49EA-885B-528C8601E1F8}"/>
                </a:ext>
              </a:extLst>
            </p:cNvPr>
            <p:cNvSpPr/>
            <p:nvPr/>
          </p:nvSpPr>
          <p:spPr>
            <a:xfrm>
              <a:off x="171963" y="4103844"/>
              <a:ext cx="1997917" cy="954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60928" rIns="121889" bIns="60928" anchor="t" anchorCtr="0">
              <a:noAutofit/>
            </a:bodyPr>
            <a:lstStyle/>
            <a:p>
              <a:pPr lvl="0" algn="ctr"/>
              <a:r>
                <a:rPr lang="ru-RU" sz="1100" dirty="0" smtClean="0">
                  <a:cs typeface="Times New Roman" pitchFamily="18" charset="0"/>
                </a:rPr>
                <a:t>Разработано подразделением </a:t>
              </a:r>
              <a:r>
                <a:rPr lang="ru-RU" sz="1100" dirty="0" err="1" smtClean="0">
                  <a:cs typeface="Times New Roman" pitchFamily="18" charset="0"/>
                </a:rPr>
                <a:t>Евростата</a:t>
              </a:r>
              <a:r>
                <a:rPr lang="ru-RU" sz="1100" dirty="0" smtClean="0">
                  <a:cs typeface="Times New Roman" pitchFamily="18" charset="0"/>
                </a:rPr>
                <a:t> G-3 «Конъюнктурная статистика; Туризм»</a:t>
              </a:r>
              <a:r>
                <a:rPr lang="kk-KZ" sz="1100" dirty="0" smtClean="0">
                  <a:cs typeface="Times New Roman" pitchFamily="18" charset="0"/>
                </a:rPr>
                <a:t> 2012 года</a:t>
              </a:r>
              <a:endParaRPr lang="ru-RU" sz="1100" dirty="0"/>
            </a:p>
          </p:txBody>
        </p:sp>
      </p:grpSp>
      <p:grpSp>
        <p:nvGrpSpPr>
          <p:cNvPr id="14" name="Группа 121"/>
          <p:cNvGrpSpPr/>
          <p:nvPr/>
        </p:nvGrpSpPr>
        <p:grpSpPr>
          <a:xfrm>
            <a:off x="4219925" y="2697911"/>
            <a:ext cx="1557618" cy="1843897"/>
            <a:chOff x="2570576" y="3757481"/>
            <a:chExt cx="2021049" cy="1863127"/>
          </a:xfrm>
        </p:grpSpPr>
        <p:sp>
          <p:nvSpPr>
            <p:cNvPr id="123" name="Стрелка: пятиугольник 4">
              <a:extLst>
                <a:ext uri="{FF2B5EF4-FFF2-40B4-BE49-F238E27FC236}">
                  <a16:creationId xmlns:a16="http://schemas.microsoft.com/office/drawing/2014/main" xmlns="" id="{0C3A4D25-73D2-4B42-A896-43D764706548}"/>
                </a:ext>
              </a:extLst>
            </p:cNvPr>
            <p:cNvSpPr/>
            <p:nvPr/>
          </p:nvSpPr>
          <p:spPr>
            <a:xfrm rot="16200000">
              <a:off x="2680687" y="3709670"/>
              <a:ext cx="1863127" cy="1958749"/>
            </a:xfrm>
            <a:prstGeom prst="homePlate">
              <a:avLst>
                <a:gd name="adj" fmla="val 1669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Google Shape;1973;g5f453c7afd_2_294">
              <a:extLst>
                <a:ext uri="{FF2B5EF4-FFF2-40B4-BE49-F238E27FC236}">
                  <a16:creationId xmlns:a16="http://schemas.microsoft.com/office/drawing/2014/main" xmlns="" id="{62B23362-B045-49EA-885B-528C8601E1F8}"/>
                </a:ext>
              </a:extLst>
            </p:cNvPr>
            <p:cNvSpPr/>
            <p:nvPr/>
          </p:nvSpPr>
          <p:spPr>
            <a:xfrm>
              <a:off x="2570576" y="4031846"/>
              <a:ext cx="1969287" cy="95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60928" rIns="121889" bIns="60928" anchor="t" anchorCtr="0">
              <a:noAutofit/>
            </a:bodyPr>
            <a:lstStyle/>
            <a:p>
              <a:pPr lvl="0" algn="ctr"/>
              <a:r>
                <a:rPr lang="ru-RU" sz="1100" dirty="0" smtClean="0">
                  <a:cs typeface="Times New Roman" pitchFamily="18" charset="0"/>
                </a:rPr>
                <a:t>Разработаны Всемирной туристской организацией (ЮНВТО) и </a:t>
              </a:r>
              <a:r>
                <a:rPr lang="kk-KZ" sz="1100" dirty="0" smtClean="0">
                  <a:cs typeface="Times New Roman" pitchFamily="18" charset="0"/>
                </a:rPr>
                <a:t>Организацией Объединенных Наций</a:t>
              </a:r>
              <a:r>
                <a:rPr lang="ru-RU" sz="1100" dirty="0" smtClean="0">
                  <a:cs typeface="Times New Roman" pitchFamily="18" charset="0"/>
                </a:rPr>
                <a:t> (ООН)  2008 года</a:t>
              </a:r>
              <a:endParaRPr lang="ru-RU" sz="1100" dirty="0">
                <a:cs typeface="Times New Roman" pitchFamily="18" charset="0"/>
              </a:endParaRPr>
            </a:p>
          </p:txBody>
        </p:sp>
      </p:grp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151AAE8B-89BC-41D8-B6FA-750546A18E75}"/>
              </a:ext>
            </a:extLst>
          </p:cNvPr>
          <p:cNvSpPr/>
          <p:nvPr/>
        </p:nvSpPr>
        <p:spPr>
          <a:xfrm>
            <a:off x="6042851" y="623378"/>
            <a:ext cx="1138473" cy="4016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sym typeface="Tahoma"/>
              </a:rPr>
              <a:t>Методология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sym typeface="Tahoma"/>
            </a:endParaRPr>
          </a:p>
        </p:txBody>
      </p:sp>
      <p:cxnSp>
        <p:nvCxnSpPr>
          <p:cNvPr id="126" name="Соединительная линия уступом 125"/>
          <p:cNvCxnSpPr>
            <a:stCxn id="125" idx="1"/>
            <a:endCxn id="130" idx="0"/>
          </p:cNvCxnSpPr>
          <p:nvPr/>
        </p:nvCxnSpPr>
        <p:spPr>
          <a:xfrm rot="10800000" flipV="1">
            <a:off x="4997227" y="824201"/>
            <a:ext cx="1045625" cy="429791"/>
          </a:xfrm>
          <a:prstGeom prst="bentConnector2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>
            <a:stCxn id="125" idx="3"/>
            <a:endCxn id="133" idx="0"/>
          </p:cNvCxnSpPr>
          <p:nvPr/>
        </p:nvCxnSpPr>
        <p:spPr>
          <a:xfrm>
            <a:off x="7181324" y="824202"/>
            <a:ext cx="1168980" cy="429791"/>
          </a:xfrm>
          <a:prstGeom prst="bentConnector2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27"/>
          <p:cNvGrpSpPr/>
          <p:nvPr/>
        </p:nvGrpSpPr>
        <p:grpSpPr>
          <a:xfrm>
            <a:off x="4221199" y="1253993"/>
            <a:ext cx="1508183" cy="1272450"/>
            <a:chOff x="2597814" y="1739739"/>
            <a:chExt cx="2010910" cy="1696600"/>
          </a:xfrm>
        </p:grpSpPr>
        <p:sp>
          <p:nvSpPr>
            <p:cNvPr id="129" name="Google Shape;1973;g5f453c7afd_2_294">
              <a:extLst>
                <a:ext uri="{FF2B5EF4-FFF2-40B4-BE49-F238E27FC236}">
                  <a16:creationId xmlns:a16="http://schemas.microsoft.com/office/drawing/2014/main" xmlns="" id="{62B23362-B045-49EA-885B-528C8601E1F8}"/>
                </a:ext>
              </a:extLst>
            </p:cNvPr>
            <p:cNvSpPr/>
            <p:nvPr/>
          </p:nvSpPr>
          <p:spPr>
            <a:xfrm>
              <a:off x="2597814" y="1976561"/>
              <a:ext cx="1991437" cy="1300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60928" rIns="121889" bIns="60928" anchor="t" anchorCtr="0">
              <a:noAutofit/>
            </a:bodyPr>
            <a:lstStyle/>
            <a:p>
              <a:pPr lvl="0" algn="ctr"/>
              <a:r>
                <a:rPr lang="ru-RU" sz="1100" dirty="0" smtClean="0">
                  <a:cs typeface="Times New Roman" pitchFamily="18" charset="0"/>
                </a:rPr>
                <a:t>Международные рекомендации по статистике туризма</a:t>
              </a:r>
              <a:endParaRPr lang="ru-RU" sz="1100" dirty="0" smtClean="0"/>
            </a:p>
          </p:txBody>
        </p:sp>
        <p:sp>
          <p:nvSpPr>
            <p:cNvPr id="130" name="Google Shape;1967;g5f453c7afd_2_294">
              <a:extLst>
                <a:ext uri="{FF2B5EF4-FFF2-40B4-BE49-F238E27FC236}">
                  <a16:creationId xmlns:a16="http://schemas.microsoft.com/office/drawing/2014/main" xmlns="" id="{CC4A99D2-1BD2-4175-9FEA-E7010997CE5D}"/>
                </a:ext>
              </a:extLst>
            </p:cNvPr>
            <p:cNvSpPr/>
            <p:nvPr/>
          </p:nvSpPr>
          <p:spPr>
            <a:xfrm>
              <a:off x="2656309" y="1739739"/>
              <a:ext cx="1952415" cy="1696600"/>
            </a:xfrm>
            <a:prstGeom prst="roundRect">
              <a:avLst>
                <a:gd name="adj" fmla="val 2585"/>
              </a:avLst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9" tIns="60928" rIns="121889" bIns="60928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Группа 130"/>
          <p:cNvGrpSpPr/>
          <p:nvPr/>
        </p:nvGrpSpPr>
        <p:grpSpPr>
          <a:xfrm>
            <a:off x="7618148" y="1253993"/>
            <a:ext cx="1464311" cy="1272450"/>
            <a:chOff x="11757862" y="1671991"/>
            <a:chExt cx="1952415" cy="1696600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11757862" y="1881294"/>
              <a:ext cx="1952415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>
                  <a:cs typeface="Times New Roman" pitchFamily="18" charset="0"/>
                </a:rPr>
                <a:t>Методика по формированию показателей статистики туризма</a:t>
              </a:r>
              <a:endParaRPr lang="ru-RU" altLang="ko-KR" sz="1100" dirty="0" smtClean="0"/>
            </a:p>
          </p:txBody>
        </p:sp>
        <p:sp>
          <p:nvSpPr>
            <p:cNvPr id="133" name="Google Shape;1967;g5f453c7afd_2_294">
              <a:extLst>
                <a:ext uri="{FF2B5EF4-FFF2-40B4-BE49-F238E27FC236}">
                  <a16:creationId xmlns:a16="http://schemas.microsoft.com/office/drawing/2014/main" xmlns="" id="{CC4A99D2-1BD2-4175-9FEA-E7010997CE5D}"/>
                </a:ext>
              </a:extLst>
            </p:cNvPr>
            <p:cNvSpPr/>
            <p:nvPr/>
          </p:nvSpPr>
          <p:spPr>
            <a:xfrm>
              <a:off x="11757862" y="1671991"/>
              <a:ext cx="1952415" cy="1696600"/>
            </a:xfrm>
            <a:prstGeom prst="roundRect">
              <a:avLst>
                <a:gd name="adj" fmla="val 2585"/>
              </a:avLst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9" tIns="60928" rIns="121889" bIns="60928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4" name="Соединительная линия уступом 133"/>
          <p:cNvCxnSpPr>
            <a:stCxn id="125" idx="2"/>
            <a:endCxn id="96" idx="0"/>
          </p:cNvCxnSpPr>
          <p:nvPr/>
        </p:nvCxnSpPr>
        <p:spPr>
          <a:xfrm rot="16200000" flipH="1">
            <a:off x="6498931" y="1138182"/>
            <a:ext cx="228967" cy="265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34"/>
          <p:cNvGrpSpPr/>
          <p:nvPr/>
        </p:nvGrpSpPr>
        <p:grpSpPr>
          <a:xfrm>
            <a:off x="7600013" y="2679178"/>
            <a:ext cx="1469062" cy="1869100"/>
            <a:chOff x="204189" y="3788442"/>
            <a:chExt cx="1958749" cy="1863127"/>
          </a:xfrm>
        </p:grpSpPr>
        <p:sp>
          <p:nvSpPr>
            <p:cNvPr id="136" name="Стрелка: пятиугольник 4">
              <a:extLst>
                <a:ext uri="{FF2B5EF4-FFF2-40B4-BE49-F238E27FC236}">
                  <a16:creationId xmlns:a16="http://schemas.microsoft.com/office/drawing/2014/main" xmlns="" id="{0C3A4D25-73D2-4B42-A896-43D764706548}"/>
                </a:ext>
              </a:extLst>
            </p:cNvPr>
            <p:cNvSpPr/>
            <p:nvPr/>
          </p:nvSpPr>
          <p:spPr>
            <a:xfrm rot="16200000">
              <a:off x="252000" y="3740631"/>
              <a:ext cx="1863127" cy="1958749"/>
            </a:xfrm>
            <a:prstGeom prst="homePlate">
              <a:avLst>
                <a:gd name="adj" fmla="val 1669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Google Shape;1973;g5f453c7afd_2_294">
              <a:extLst>
                <a:ext uri="{FF2B5EF4-FFF2-40B4-BE49-F238E27FC236}">
                  <a16:creationId xmlns:a16="http://schemas.microsoft.com/office/drawing/2014/main" xmlns="" id="{62B23362-B045-49EA-885B-528C8601E1F8}"/>
                </a:ext>
              </a:extLst>
            </p:cNvPr>
            <p:cNvSpPr/>
            <p:nvPr/>
          </p:nvSpPr>
          <p:spPr>
            <a:xfrm>
              <a:off x="260052" y="4356290"/>
              <a:ext cx="1847021" cy="832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60928" rIns="121889" bIns="60928" anchor="t" anchorCtr="0">
              <a:noAutofit/>
            </a:bodyPr>
            <a:lstStyle/>
            <a:p>
              <a:pPr lvl="0" algn="ctr"/>
              <a:r>
                <a:rPr lang="kk-KZ" sz="1100" dirty="0" smtClean="0">
                  <a:cs typeface="Times New Roman" pitchFamily="18" charset="0"/>
                </a:rPr>
                <a:t>Утвержден приказом №212 от 16.09.2016 г</a:t>
              </a:r>
              <a:r>
                <a:rPr lang="kk-KZ" sz="1100" b="1" dirty="0" smtClean="0">
                  <a:cs typeface="Times New Roman" pitchFamily="18" charset="0"/>
                </a:rPr>
                <a:t>.</a:t>
              </a:r>
              <a:endParaRPr lang="ru-RU" sz="11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C:\Users\g.aigozina\Desktop\Публикация\4. 2023 Пиктограммы\образ нау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57" y="89596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3732"/>
            <a:ext cx="2057400" cy="273844"/>
          </a:xfrm>
        </p:spPr>
        <p:txBody>
          <a:bodyPr/>
          <a:lstStyle/>
          <a:p>
            <a:fld id="{7CC83EE9-F14E-43AA-993C-7EC1C496A71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05" b="33963"/>
          <a:stretch/>
        </p:blipFill>
        <p:spPr bwMode="auto">
          <a:xfrm>
            <a:off x="6077444" y="152169"/>
            <a:ext cx="3063240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818967"/>
              </p:ext>
            </p:extLst>
          </p:nvPr>
        </p:nvGraphicFramePr>
        <p:xfrm>
          <a:off x="394658" y="931653"/>
          <a:ext cx="8420469" cy="230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80"/>
                <a:gridCol w="1406285"/>
                <a:gridCol w="1335578"/>
                <a:gridCol w="1437710"/>
                <a:gridCol w="1740016"/>
              </a:tblGrid>
              <a:tr h="538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статистической формы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Индекс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Метод обследования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респондентов</a:t>
                      </a:r>
                    </a:p>
                  </a:txBody>
                  <a:tcPr marL="68580" marR="68580" marT="34290" marB="34290" anchor="ctr"/>
                </a:tc>
              </a:tr>
              <a:tr h="535302"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«Отчет о деятельности мест размещения»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2-туризм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квартальная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сплошной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свыше </a:t>
                      </a:r>
                      <a:r>
                        <a:rPr lang="en-US" sz="1100" b="0" dirty="0" smtClean="0"/>
                        <a:t>4</a:t>
                      </a:r>
                      <a:r>
                        <a:rPr lang="ru-RU" sz="1100" b="0" dirty="0" smtClean="0"/>
                        <a:t> тыс.</a:t>
                      </a:r>
                    </a:p>
                  </a:txBody>
                  <a:tcPr marL="68580" marR="68580" marT="34290" marB="34290" anchor="ctr"/>
                </a:tc>
              </a:tr>
              <a:tr h="536995"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 «Анкета обследования посетителей»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Н-060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2 раза в год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выборочный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10 тыс.</a:t>
                      </a:r>
                    </a:p>
                  </a:txBody>
                  <a:tcPr marL="68580" marR="68580" marT="34290" marB="34290" anchor="ctr"/>
                </a:tc>
              </a:tr>
              <a:tr h="695803"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0" dirty="0" smtClean="0"/>
                        <a:t>«Анкета обследования домашних хозяйств о расходах на поездки»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Н-050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годовая</a:t>
                      </a:r>
                    </a:p>
                    <a:p>
                      <a:pPr lvl="0" algn="ctr"/>
                      <a:endParaRPr lang="ru-RU" sz="1100" b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выборочный</a:t>
                      </a:r>
                    </a:p>
                    <a:p>
                      <a:pPr lvl="0" algn="ctr"/>
                      <a:endParaRPr lang="ru-RU" sz="1100" b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21тыс.</a:t>
                      </a:r>
                      <a:r>
                        <a:rPr lang="ru-RU" sz="1100" b="0" dirty="0" smtClean="0"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1100" b="0" dirty="0" smtClean="0"/>
                    </a:p>
                    <a:p>
                      <a:pPr lvl="0" algn="ctr"/>
                      <a:endParaRPr lang="ru-RU" sz="1100" b="0" dirty="0" smtClean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1AAE8B-89BC-41D8-B6FA-750546A18E75}"/>
              </a:ext>
            </a:extLst>
          </p:cNvPr>
          <p:cNvSpPr/>
          <p:nvPr/>
        </p:nvSpPr>
        <p:spPr>
          <a:xfrm>
            <a:off x="2934342" y="601693"/>
            <a:ext cx="4306760" cy="2354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Источники данных (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статистические наблюдения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sym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06E81B-FF72-47E6-8637-5C78CAD1CD42}"/>
              </a:ext>
            </a:extLst>
          </p:cNvPr>
          <p:cNvSpPr txBox="1"/>
          <p:nvPr/>
        </p:nvSpPr>
        <p:spPr>
          <a:xfrm>
            <a:off x="693165" y="199578"/>
            <a:ext cx="457688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Статистика туризма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Users\g.aigozina\Desktop\Публикация\4. 2023 Пиктограммы\образ нау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57" y="199578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51AAE8B-89BC-41D8-B6FA-750546A18E75}"/>
              </a:ext>
            </a:extLst>
          </p:cNvPr>
          <p:cNvSpPr/>
          <p:nvPr/>
        </p:nvSpPr>
        <p:spPr>
          <a:xfrm>
            <a:off x="2125616" y="3383711"/>
            <a:ext cx="4306760" cy="2354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Источники данных (административные данные)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sym typeface="Tahoma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771820" y="3739551"/>
            <a:ext cx="2204294" cy="1061050"/>
            <a:chOff x="1413506" y="317649"/>
            <a:chExt cx="7806206" cy="1234947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1413506" y="317649"/>
              <a:ext cx="7806206" cy="1234947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ятиугольник 4"/>
            <p:cNvSpPr/>
            <p:nvPr/>
          </p:nvSpPr>
          <p:spPr>
            <a:xfrm>
              <a:off x="1722244" y="348249"/>
              <a:ext cx="7497468" cy="109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578" tIns="68580" rIns="128016" bIns="6858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i="1" kern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6224534" y="3975569"/>
            <a:ext cx="614068" cy="569603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20"/>
          <p:cNvGrpSpPr/>
          <p:nvPr/>
        </p:nvGrpSpPr>
        <p:grpSpPr>
          <a:xfrm>
            <a:off x="3901308" y="3746021"/>
            <a:ext cx="2115617" cy="1099868"/>
            <a:chOff x="1473298" y="1682707"/>
            <a:chExt cx="7592693" cy="1234947"/>
          </a:xfrm>
        </p:grpSpPr>
        <p:sp>
          <p:nvSpPr>
            <p:cNvPr id="22" name="Пятиугольник 21"/>
            <p:cNvSpPr/>
            <p:nvPr/>
          </p:nvSpPr>
          <p:spPr>
            <a:xfrm rot="10800000">
              <a:off x="1473298" y="1682707"/>
              <a:ext cx="7592693" cy="1234947"/>
            </a:xfrm>
            <a:prstGeom prst="homePlate">
              <a:avLst/>
            </a:prstGeom>
            <a:solidFill>
              <a:srgbClr val="E9F5F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ятиугольник 4"/>
            <p:cNvSpPr/>
            <p:nvPr/>
          </p:nvSpPr>
          <p:spPr>
            <a:xfrm>
              <a:off x="1782036" y="1682707"/>
              <a:ext cx="7034197" cy="1234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578" tIns="68580" rIns="128016" bIns="6858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3096245" y="3901038"/>
            <a:ext cx="812905" cy="763696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4"/>
          <p:cNvGrpSpPr/>
          <p:nvPr/>
        </p:nvGrpSpPr>
        <p:grpSpPr>
          <a:xfrm>
            <a:off x="6825652" y="3687793"/>
            <a:ext cx="2102688" cy="1119276"/>
            <a:chOff x="1812479" y="3376199"/>
            <a:chExt cx="7241392" cy="1391421"/>
          </a:xfrm>
        </p:grpSpPr>
        <p:sp>
          <p:nvSpPr>
            <p:cNvPr id="26" name="Пятиугольник 25"/>
            <p:cNvSpPr/>
            <p:nvPr/>
          </p:nvSpPr>
          <p:spPr>
            <a:xfrm rot="10800000">
              <a:off x="1812479" y="3376199"/>
              <a:ext cx="7241389" cy="139142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ятиугольник 4"/>
            <p:cNvSpPr/>
            <p:nvPr/>
          </p:nvSpPr>
          <p:spPr>
            <a:xfrm>
              <a:off x="2103435" y="3507467"/>
              <a:ext cx="6950436" cy="110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578" tIns="68580" rIns="128016" bIns="68580" numCol="1" spcCol="1270" anchor="t" anchorCtr="0">
              <a:noAutofit/>
            </a:bodyPr>
            <a:lstStyle/>
            <a:p>
              <a:pPr lvl="0"/>
              <a:r>
                <a:rPr lang="kk-KZ" sz="800" b="1" dirty="0" smtClean="0">
                  <a:solidFill>
                    <a:schemeClr val="tx1"/>
                  </a:solidFill>
                </a:rPr>
                <a:t>Комитет лесного хозяйства и животного мира Министерства экологии и природных ресурсов РК</a:t>
              </a:r>
              <a:endParaRPr lang="ru-RU" sz="800" b="1" dirty="0" smtClean="0">
                <a:solidFill>
                  <a:schemeClr val="tx1"/>
                </a:solidFill>
              </a:endParaRPr>
            </a:p>
            <a:p>
              <a:pPr lvl="1"/>
              <a:r>
                <a:rPr lang="ru-RU" sz="700" i="1" dirty="0" smtClean="0">
                  <a:solidFill>
                    <a:schemeClr val="tx1"/>
                  </a:solidFill>
                </a:rPr>
                <a:t>данные по особо охраняемым природным территориям и ботаническим садам</a:t>
              </a:r>
              <a:endParaRPr lang="ru-RU" sz="7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187625" y="3991950"/>
            <a:ext cx="558300" cy="5045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/>
          <p:cNvSpPr/>
          <p:nvPr/>
        </p:nvSpPr>
        <p:spPr>
          <a:xfrm>
            <a:off x="1145157" y="3907766"/>
            <a:ext cx="180507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800" b="1" dirty="0" smtClean="0">
                <a:cs typeface="Times New Roman" pitchFamily="18" charset="0"/>
              </a:rPr>
              <a:t>ЕИС «Беркут» Пограничной службы Комитета Национальной Безопасности РК</a:t>
            </a:r>
            <a:endParaRPr lang="ru-RU" sz="800" dirty="0" smtClean="0"/>
          </a:p>
          <a:p>
            <a:pPr lvl="1"/>
            <a:r>
              <a:rPr lang="ru-RU" sz="800" i="1" dirty="0" smtClean="0"/>
              <a:t>данные по въезду (выезду) иностранных граждан (</a:t>
            </a:r>
            <a:r>
              <a:rPr lang="ru-RU" sz="800" i="1" dirty="0" err="1" smtClean="0"/>
              <a:t>граждан</a:t>
            </a:r>
            <a:r>
              <a:rPr lang="ru-RU" sz="800" i="1" dirty="0" smtClean="0"/>
              <a:t> РК);</a:t>
            </a:r>
            <a:endParaRPr lang="ru-RU" sz="8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95956" y="3920707"/>
            <a:ext cx="1669211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kk-KZ" sz="800" b="1" dirty="0" smtClean="0"/>
              <a:t>Комитет науки Министерства </a:t>
            </a:r>
            <a:r>
              <a:rPr lang="en-US" sz="800" b="1" dirty="0" smtClean="0"/>
              <a:t> </a:t>
            </a:r>
            <a:r>
              <a:rPr lang="ru-RU" sz="800" b="1" dirty="0" smtClean="0"/>
              <a:t>науки и высшего </a:t>
            </a:r>
            <a:r>
              <a:rPr lang="kk-KZ" sz="800" b="1" dirty="0" smtClean="0"/>
              <a:t>образования РК</a:t>
            </a:r>
            <a:endParaRPr lang="ru-RU" sz="800" b="1" dirty="0" smtClean="0"/>
          </a:p>
          <a:p>
            <a:pPr lvl="1"/>
            <a:r>
              <a:rPr lang="ru-RU" sz="800" i="1" dirty="0" smtClean="0"/>
              <a:t>данные по ботаническим садам</a:t>
            </a:r>
            <a:endParaRPr lang="ru-RU" sz="800" i="1" dirty="0"/>
          </a:p>
        </p:txBody>
      </p:sp>
    </p:spTree>
    <p:extLst>
      <p:ext uri="{BB962C8B-B14F-4D97-AF65-F5344CB8AC3E}">
        <p14:creationId xmlns:p14="http://schemas.microsoft.com/office/powerpoint/2010/main" xmlns="" val="38375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0710" y="1098273"/>
            <a:ext cx="93970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000" b="1" dirty="0">
                <a:solidFill>
                  <a:schemeClr val="bg1"/>
                </a:solidFill>
              </a:rPr>
              <a:t>Объем оптовой торговли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7933" y="2172959"/>
            <a:ext cx="89794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000" b="1" dirty="0">
                <a:solidFill>
                  <a:schemeClr val="bg1"/>
                </a:solidFill>
              </a:rPr>
              <a:t>Товарная структура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34288" y="3033631"/>
            <a:ext cx="108261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kk-KZ" sz="800" b="1" dirty="0">
                <a:solidFill>
                  <a:schemeClr val="bg1"/>
                </a:solidFill>
              </a:rPr>
              <a:t>Доля электронной торговли в общем объеме розничной торговли, %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05" b="33963"/>
          <a:stretch/>
        </p:blipFill>
        <p:spPr bwMode="auto">
          <a:xfrm>
            <a:off x="6077444" y="42188"/>
            <a:ext cx="3063240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51AAE8B-89BC-41D8-B6FA-750546A18E75}"/>
              </a:ext>
            </a:extLst>
          </p:cNvPr>
          <p:cNvSpPr/>
          <p:nvPr/>
        </p:nvSpPr>
        <p:spPr>
          <a:xfrm>
            <a:off x="988985" y="439947"/>
            <a:ext cx="3568371" cy="2215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sym typeface="Tahoma"/>
              </a:rPr>
              <a:t>Основные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sym typeface="Tahoma"/>
              </a:rPr>
              <a:t>показатели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sym typeface="Tahoma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51AAE8B-89BC-41D8-B6FA-750546A18E75}"/>
              </a:ext>
            </a:extLst>
          </p:cNvPr>
          <p:cNvSpPr/>
          <p:nvPr/>
        </p:nvSpPr>
        <p:spPr>
          <a:xfrm>
            <a:off x="5269844" y="438182"/>
            <a:ext cx="3568371" cy="2215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sym typeface="Tahoma"/>
              </a:rPr>
              <a:t>Публикации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sym typeface="Tahoma"/>
            </a:endParaRPr>
          </a:p>
        </p:txBody>
      </p:sp>
      <p:cxnSp>
        <p:nvCxnSpPr>
          <p:cNvPr id="37" name="Google Shape;855;g477128686a_0_179">
            <a:extLst>
              <a:ext uri="{FF2B5EF4-FFF2-40B4-BE49-F238E27FC236}">
                <a16:creationId xmlns="" xmlns:a16="http://schemas.microsoft.com/office/drawing/2014/main" id="{B9CD6FC2-76BC-49A4-AAB6-588F97D241D8}"/>
              </a:ext>
            </a:extLst>
          </p:cNvPr>
          <p:cNvCxnSpPr/>
          <p:nvPr/>
        </p:nvCxnSpPr>
        <p:spPr>
          <a:xfrm>
            <a:off x="5333790" y="1095264"/>
            <a:ext cx="3504425" cy="1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" name="Google Shape;858;g477128686a_0_179">
            <a:extLst>
              <a:ext uri="{FF2B5EF4-FFF2-40B4-BE49-F238E27FC236}">
                <a16:creationId xmlns="" xmlns:a16="http://schemas.microsoft.com/office/drawing/2014/main" id="{099A66DC-5F13-471D-A524-5BE795A5D948}"/>
              </a:ext>
            </a:extLst>
          </p:cNvPr>
          <p:cNvSpPr/>
          <p:nvPr/>
        </p:nvSpPr>
        <p:spPr>
          <a:xfrm>
            <a:off x="6145872" y="814032"/>
            <a:ext cx="1777495" cy="55143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5" tIns="45695" rIns="91415" bIns="45695" anchor="ctr" anchorCtr="0">
            <a:noAutofit/>
          </a:bodyPr>
          <a:lstStyle/>
          <a:p>
            <a:pPr algn="ctr" defTabSz="685698"/>
            <a:endParaRPr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" name="Google Shape;866;g477128686a_0_179">
            <a:extLst>
              <a:ext uri="{FF2B5EF4-FFF2-40B4-BE49-F238E27FC236}">
                <a16:creationId xmlns="" xmlns:a16="http://schemas.microsoft.com/office/drawing/2014/main" id="{DCC5CF9D-6597-4165-BB13-E6EB869CCA39}"/>
              </a:ext>
            </a:extLst>
          </p:cNvPr>
          <p:cNvSpPr/>
          <p:nvPr/>
        </p:nvSpPr>
        <p:spPr>
          <a:xfrm>
            <a:off x="6268548" y="801844"/>
            <a:ext cx="1570961" cy="58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5" rIns="91415" bIns="45695" anchor="ctr" anchorCtr="0">
            <a:noAutofit/>
          </a:bodyPr>
          <a:lstStyle/>
          <a:p>
            <a:pPr lvl="0" algn="ctr"/>
            <a:r>
              <a:rPr lang="ru-RU" sz="1000" b="1" dirty="0">
                <a:solidFill>
                  <a:srgbClr val="002060"/>
                </a:solidFill>
              </a:rPr>
              <a:t>Ежегодно 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8BEDFD3B-7254-4377-A7D1-84670BE617D6}"/>
              </a:ext>
            </a:extLst>
          </p:cNvPr>
          <p:cNvCxnSpPr>
            <a:cxnSpLocks/>
          </p:cNvCxnSpPr>
          <p:nvPr/>
        </p:nvCxnSpPr>
        <p:spPr>
          <a:xfrm flipH="1" flipV="1">
            <a:off x="4766650" y="580412"/>
            <a:ext cx="27800" cy="4472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664673" y="1505147"/>
            <a:ext cx="277871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«О расходах домашних хозяйств на поездки в Республике Казахстан»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cxnSp>
        <p:nvCxnSpPr>
          <p:cNvPr id="59" name="Google Shape;855;g477128686a_0_179">
            <a:extLst>
              <a:ext uri="{FF2B5EF4-FFF2-40B4-BE49-F238E27FC236}">
                <a16:creationId xmlns="" xmlns:a16="http://schemas.microsoft.com/office/drawing/2014/main" id="{B9CD6FC2-76BC-49A4-AAB6-588F97D241D8}"/>
              </a:ext>
            </a:extLst>
          </p:cNvPr>
          <p:cNvCxnSpPr/>
          <p:nvPr/>
        </p:nvCxnSpPr>
        <p:spPr>
          <a:xfrm>
            <a:off x="5341012" y="2445054"/>
            <a:ext cx="3504425" cy="1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" name="Google Shape;858;g477128686a_0_179">
            <a:extLst>
              <a:ext uri="{FF2B5EF4-FFF2-40B4-BE49-F238E27FC236}">
                <a16:creationId xmlns="" xmlns:a16="http://schemas.microsoft.com/office/drawing/2014/main" id="{099A66DC-5F13-471D-A524-5BE795A5D948}"/>
              </a:ext>
            </a:extLst>
          </p:cNvPr>
          <p:cNvSpPr/>
          <p:nvPr/>
        </p:nvSpPr>
        <p:spPr>
          <a:xfrm>
            <a:off x="6127214" y="2170292"/>
            <a:ext cx="1777495" cy="55143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5" tIns="45695" rIns="91415" bIns="45695" anchor="ctr" anchorCtr="0">
            <a:noAutofit/>
          </a:bodyPr>
          <a:lstStyle/>
          <a:p>
            <a:pPr algn="ctr" defTabSz="685698"/>
            <a:r>
              <a:rPr lang="ru-RU" sz="1100" b="1" dirty="0" smtClean="0">
                <a:solidFill>
                  <a:srgbClr val="002060"/>
                </a:solidFill>
              </a:rPr>
              <a:t>Один раз в год </a:t>
            </a:r>
            <a:endParaRPr sz="11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18073" y="1324490"/>
            <a:ext cx="1335857" cy="233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10" tIns="76010" rIns="101346" bIns="114014" numCol="1" spcCol="953" anchor="t" anchorCtr="0">
            <a:noAutofit/>
          </a:bodyPr>
          <a:lstStyle/>
          <a:p>
            <a:pPr marL="255985" indent="-255985" defTabSz="684610"/>
            <a:r>
              <a:rPr lang="ru-RU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таблицы</a:t>
            </a:r>
          </a:p>
        </p:txBody>
      </p:sp>
      <p:sp>
        <p:nvSpPr>
          <p:cNvPr id="62" name="Google Shape;866;g477128686a_0_179">
            <a:extLst>
              <a:ext uri="{FF2B5EF4-FFF2-40B4-BE49-F238E27FC236}">
                <a16:creationId xmlns="" xmlns:a16="http://schemas.microsoft.com/office/drawing/2014/main" id="{DCC5CF9D-6597-4165-BB13-E6EB869CCA39}"/>
              </a:ext>
            </a:extLst>
          </p:cNvPr>
          <p:cNvSpPr/>
          <p:nvPr/>
        </p:nvSpPr>
        <p:spPr>
          <a:xfrm>
            <a:off x="6223327" y="2418891"/>
            <a:ext cx="1570961" cy="58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5" rIns="91415" bIns="45695" anchor="ctr" anchorCtr="0">
            <a:noAutofit/>
          </a:bodyPr>
          <a:lstStyle/>
          <a:p>
            <a:pPr lvl="0" algn="ctr"/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86964" y="4380063"/>
            <a:ext cx="282083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900" b="1" dirty="0" smtClean="0">
                <a:solidFill>
                  <a:srgbClr val="002060"/>
                </a:solidFill>
              </a:rPr>
              <a:t>«О деятельности мест размещения в Республике Казахстан»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46380" y="4121773"/>
            <a:ext cx="1335857" cy="17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10" tIns="76010" rIns="101346" bIns="114014" numCol="1" spcCol="953" anchor="t" anchorCtr="0">
            <a:noAutofit/>
          </a:bodyPr>
          <a:lstStyle/>
          <a:p>
            <a:pPr marL="255985" indent="-255985" defTabSz="684610"/>
            <a:r>
              <a:rPr lang="ru-RU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таблицы</a:t>
            </a:r>
          </a:p>
        </p:txBody>
      </p:sp>
      <p:grpSp>
        <p:nvGrpSpPr>
          <p:cNvPr id="3" name="Группа 12"/>
          <p:cNvGrpSpPr/>
          <p:nvPr/>
        </p:nvGrpSpPr>
        <p:grpSpPr>
          <a:xfrm>
            <a:off x="6176903" y="400723"/>
            <a:ext cx="353712" cy="311378"/>
            <a:chOff x="149660" y="1057856"/>
            <a:chExt cx="648073" cy="648072"/>
          </a:xfrm>
        </p:grpSpPr>
        <p:sp>
          <p:nvSpPr>
            <p:cNvPr id="70" name="Овал 69"/>
            <p:cNvSpPr/>
            <p:nvPr/>
          </p:nvSpPr>
          <p:spPr>
            <a:xfrm>
              <a:off x="149660" y="1057856"/>
              <a:ext cx="648073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>
                <a:cs typeface="Arial" pitchFamily="34" charset="0"/>
              </a:endParaRPr>
            </a:p>
          </p:txBody>
        </p:sp>
        <p:sp>
          <p:nvSpPr>
            <p:cNvPr id="71" name="Shape 1874"/>
            <p:cNvSpPr>
              <a:spLocks/>
            </p:cNvSpPr>
            <p:nvPr/>
          </p:nvSpPr>
          <p:spPr bwMode="auto">
            <a:xfrm>
              <a:off x="288630" y="1215714"/>
              <a:ext cx="393282" cy="355501"/>
            </a:xfrm>
            <a:custGeom>
              <a:avLst/>
              <a:gdLst>
                <a:gd name="T0" fmla="*/ 51352446 w 21600"/>
                <a:gd name="T1" fmla="*/ 37984605 h 21600"/>
                <a:gd name="T2" fmla="*/ 51352446 w 21600"/>
                <a:gd name="T3" fmla="*/ 37984605 h 21600"/>
                <a:gd name="T4" fmla="*/ 51352446 w 21600"/>
                <a:gd name="T5" fmla="*/ 37984605 h 21600"/>
                <a:gd name="T6" fmla="*/ 51352446 w 21600"/>
                <a:gd name="T7" fmla="*/ 379846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956" y="0"/>
                  </a:moveTo>
                  <a:lnTo>
                    <a:pt x="17735" y="0"/>
                  </a:lnTo>
                  <a:lnTo>
                    <a:pt x="17735" y="4270"/>
                  </a:lnTo>
                  <a:lnTo>
                    <a:pt x="15916" y="6153"/>
                  </a:lnTo>
                  <a:lnTo>
                    <a:pt x="15916" y="1633"/>
                  </a:lnTo>
                  <a:lnTo>
                    <a:pt x="3752" y="1633"/>
                  </a:lnTo>
                  <a:lnTo>
                    <a:pt x="3752" y="3014"/>
                  </a:lnTo>
                  <a:lnTo>
                    <a:pt x="4661" y="2637"/>
                  </a:lnTo>
                  <a:lnTo>
                    <a:pt x="5457" y="2135"/>
                  </a:lnTo>
                  <a:lnTo>
                    <a:pt x="6139" y="4019"/>
                  </a:lnTo>
                  <a:lnTo>
                    <a:pt x="5229" y="4270"/>
                  </a:lnTo>
                  <a:lnTo>
                    <a:pt x="3752" y="5149"/>
                  </a:lnTo>
                  <a:lnTo>
                    <a:pt x="3752" y="5902"/>
                  </a:lnTo>
                  <a:lnTo>
                    <a:pt x="4661" y="5651"/>
                  </a:lnTo>
                  <a:lnTo>
                    <a:pt x="5457" y="5149"/>
                  </a:lnTo>
                  <a:lnTo>
                    <a:pt x="6139" y="7033"/>
                  </a:lnTo>
                  <a:lnTo>
                    <a:pt x="5229" y="7284"/>
                  </a:lnTo>
                  <a:lnTo>
                    <a:pt x="3752" y="8163"/>
                  </a:lnTo>
                  <a:lnTo>
                    <a:pt x="3752" y="9167"/>
                  </a:lnTo>
                  <a:lnTo>
                    <a:pt x="4661" y="8916"/>
                  </a:lnTo>
                  <a:lnTo>
                    <a:pt x="5457" y="8414"/>
                  </a:lnTo>
                  <a:lnTo>
                    <a:pt x="6139" y="10298"/>
                  </a:lnTo>
                  <a:lnTo>
                    <a:pt x="5229" y="10549"/>
                  </a:lnTo>
                  <a:lnTo>
                    <a:pt x="3752" y="11302"/>
                  </a:lnTo>
                  <a:lnTo>
                    <a:pt x="3752" y="12181"/>
                  </a:lnTo>
                  <a:lnTo>
                    <a:pt x="4661" y="11930"/>
                  </a:lnTo>
                  <a:lnTo>
                    <a:pt x="5457" y="11302"/>
                  </a:lnTo>
                  <a:lnTo>
                    <a:pt x="6139" y="13186"/>
                  </a:lnTo>
                  <a:lnTo>
                    <a:pt x="5229" y="13563"/>
                  </a:lnTo>
                  <a:lnTo>
                    <a:pt x="3752" y="14316"/>
                  </a:lnTo>
                  <a:lnTo>
                    <a:pt x="3752" y="15447"/>
                  </a:lnTo>
                  <a:lnTo>
                    <a:pt x="4661" y="15195"/>
                  </a:lnTo>
                  <a:lnTo>
                    <a:pt x="5457" y="14819"/>
                  </a:lnTo>
                  <a:lnTo>
                    <a:pt x="6139" y="16451"/>
                  </a:lnTo>
                  <a:lnTo>
                    <a:pt x="5229" y="16702"/>
                  </a:lnTo>
                  <a:lnTo>
                    <a:pt x="3752" y="17581"/>
                  </a:lnTo>
                  <a:lnTo>
                    <a:pt x="3752" y="19716"/>
                  </a:lnTo>
                  <a:lnTo>
                    <a:pt x="15916" y="19716"/>
                  </a:lnTo>
                  <a:lnTo>
                    <a:pt x="15916" y="15698"/>
                  </a:lnTo>
                  <a:lnTo>
                    <a:pt x="17735" y="13814"/>
                  </a:lnTo>
                  <a:lnTo>
                    <a:pt x="17735" y="21600"/>
                  </a:lnTo>
                  <a:lnTo>
                    <a:pt x="2046" y="21600"/>
                  </a:lnTo>
                  <a:lnTo>
                    <a:pt x="2046" y="19214"/>
                  </a:lnTo>
                  <a:lnTo>
                    <a:pt x="227" y="19214"/>
                  </a:lnTo>
                  <a:lnTo>
                    <a:pt x="0" y="17330"/>
                  </a:lnTo>
                  <a:lnTo>
                    <a:pt x="2046" y="16451"/>
                  </a:lnTo>
                  <a:lnTo>
                    <a:pt x="2046" y="15949"/>
                  </a:lnTo>
                  <a:lnTo>
                    <a:pt x="227" y="15949"/>
                  </a:lnTo>
                  <a:lnTo>
                    <a:pt x="0" y="14065"/>
                  </a:lnTo>
                  <a:lnTo>
                    <a:pt x="2046" y="12935"/>
                  </a:lnTo>
                  <a:lnTo>
                    <a:pt x="227" y="12935"/>
                  </a:lnTo>
                  <a:lnTo>
                    <a:pt x="0" y="11051"/>
                  </a:lnTo>
                  <a:lnTo>
                    <a:pt x="2046" y="10047"/>
                  </a:lnTo>
                  <a:lnTo>
                    <a:pt x="2046" y="9670"/>
                  </a:lnTo>
                  <a:lnTo>
                    <a:pt x="227" y="9670"/>
                  </a:lnTo>
                  <a:lnTo>
                    <a:pt x="0" y="7786"/>
                  </a:lnTo>
                  <a:lnTo>
                    <a:pt x="2046" y="6781"/>
                  </a:lnTo>
                  <a:lnTo>
                    <a:pt x="227" y="6781"/>
                  </a:lnTo>
                  <a:lnTo>
                    <a:pt x="0" y="4898"/>
                  </a:lnTo>
                  <a:lnTo>
                    <a:pt x="2046" y="3767"/>
                  </a:lnTo>
                  <a:lnTo>
                    <a:pt x="2046" y="0"/>
                  </a:lnTo>
                  <a:lnTo>
                    <a:pt x="2956" y="0"/>
                  </a:lnTo>
                  <a:close/>
                  <a:moveTo>
                    <a:pt x="7617" y="10298"/>
                  </a:moveTo>
                  <a:lnTo>
                    <a:pt x="7617" y="11302"/>
                  </a:lnTo>
                  <a:lnTo>
                    <a:pt x="9891" y="11302"/>
                  </a:lnTo>
                  <a:lnTo>
                    <a:pt x="9891" y="10298"/>
                  </a:lnTo>
                  <a:lnTo>
                    <a:pt x="7617" y="10298"/>
                  </a:lnTo>
                  <a:close/>
                  <a:moveTo>
                    <a:pt x="7617" y="8163"/>
                  </a:moveTo>
                  <a:lnTo>
                    <a:pt x="7617" y="8916"/>
                  </a:lnTo>
                  <a:lnTo>
                    <a:pt x="11823" y="8916"/>
                  </a:lnTo>
                  <a:lnTo>
                    <a:pt x="11823" y="8163"/>
                  </a:lnTo>
                  <a:lnTo>
                    <a:pt x="7617" y="8163"/>
                  </a:lnTo>
                  <a:close/>
                  <a:moveTo>
                    <a:pt x="7617" y="5651"/>
                  </a:moveTo>
                  <a:lnTo>
                    <a:pt x="7617" y="6781"/>
                  </a:lnTo>
                  <a:lnTo>
                    <a:pt x="13756" y="6781"/>
                  </a:lnTo>
                  <a:lnTo>
                    <a:pt x="13756" y="5651"/>
                  </a:lnTo>
                  <a:lnTo>
                    <a:pt x="7617" y="5651"/>
                  </a:lnTo>
                  <a:close/>
                  <a:moveTo>
                    <a:pt x="7617" y="3516"/>
                  </a:moveTo>
                  <a:lnTo>
                    <a:pt x="7617" y="4521"/>
                  </a:lnTo>
                  <a:lnTo>
                    <a:pt x="13756" y="4521"/>
                  </a:lnTo>
                  <a:lnTo>
                    <a:pt x="13756" y="3516"/>
                  </a:lnTo>
                  <a:lnTo>
                    <a:pt x="7617" y="3516"/>
                  </a:lnTo>
                  <a:close/>
                  <a:moveTo>
                    <a:pt x="10118" y="17330"/>
                  </a:moveTo>
                  <a:lnTo>
                    <a:pt x="11368" y="17079"/>
                  </a:lnTo>
                  <a:lnTo>
                    <a:pt x="12733" y="17079"/>
                  </a:lnTo>
                  <a:lnTo>
                    <a:pt x="11596" y="15698"/>
                  </a:lnTo>
                  <a:lnTo>
                    <a:pt x="10345" y="14065"/>
                  </a:lnTo>
                  <a:lnTo>
                    <a:pt x="10118" y="15698"/>
                  </a:lnTo>
                  <a:lnTo>
                    <a:pt x="10118" y="17330"/>
                  </a:lnTo>
                  <a:close/>
                  <a:moveTo>
                    <a:pt x="19213" y="4521"/>
                  </a:moveTo>
                  <a:lnTo>
                    <a:pt x="11368" y="12935"/>
                  </a:lnTo>
                  <a:lnTo>
                    <a:pt x="13756" y="15949"/>
                  </a:lnTo>
                  <a:lnTo>
                    <a:pt x="21600" y="7535"/>
                  </a:lnTo>
                  <a:lnTo>
                    <a:pt x="19213" y="45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19" rIns="45719"/>
            <a:lstStyle/>
            <a:p>
              <a:endParaRPr lang="ru-RU" sz="1500" dirty="0"/>
            </a:p>
          </p:txBody>
        </p:sp>
      </p:grpSp>
      <p:pic>
        <p:nvPicPr>
          <p:cNvPr id="56" name="Picture 2" descr="C:\Users\g.aigozina\Desktop\Публикация\4. 2023 Пиктограммы\связ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9" y="62349"/>
            <a:ext cx="357188" cy="35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206E81B-FF72-47E6-8637-5C78CAD1CD42}"/>
              </a:ext>
            </a:extLst>
          </p:cNvPr>
          <p:cNvSpPr txBox="1"/>
          <p:nvPr/>
        </p:nvSpPr>
        <p:spPr>
          <a:xfrm>
            <a:off x="693165" y="89597"/>
            <a:ext cx="457688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Статистика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туризма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212"/>
            <a:ext cx="4891178" cy="40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1818017" y="1048110"/>
            <a:ext cx="103516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smtClean="0">
                <a:solidFill>
                  <a:schemeClr val="bg1"/>
                </a:solidFill>
              </a:rPr>
              <a:t>количество посетителей въездного туризма, включен как целевой индикатор в  Государственную программу развития туристской отрасли Республики Казахстан на 2019-2025 годы;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69644" y="1132218"/>
            <a:ext cx="1080458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smtClean="0">
                <a:solidFill>
                  <a:schemeClr val="bg1"/>
                </a:solidFill>
              </a:rPr>
              <a:t>количество посетителей выездного туризма, включен как целевой индикатор в  Государственную программу развития туристской отрасли Республики Казахстан на 2019-2025 годы;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9265" y="2109159"/>
            <a:ext cx="104810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smtClean="0">
                <a:solidFill>
                  <a:schemeClr val="bg1"/>
                </a:solidFill>
              </a:rPr>
              <a:t>количество посетителей внутреннего туризма, включен как целевой индикатор в  Государственную программу развития туристской отрасли Республики Казахстан на 2019-2025 годы;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93832" y="2290314"/>
            <a:ext cx="1183975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объем оказанных услуг  местами размещения, включен как целевой индикатор в  Государственную программу развития туристской отрасли Республики Казахстан на 2019-2025 годы;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597214" y="2452058"/>
            <a:ext cx="108692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количество мест размещения;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8150" y="3603685"/>
            <a:ext cx="91871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err="1" smtClean="0">
                <a:solidFill>
                  <a:schemeClr val="bg1"/>
                </a:solidFill>
              </a:rPr>
              <a:t>заполняемость</a:t>
            </a:r>
            <a:r>
              <a:rPr lang="ru-RU" sz="600" b="1" dirty="0" smtClean="0">
                <a:solidFill>
                  <a:schemeClr val="bg1"/>
                </a:solidFill>
              </a:rPr>
              <a:t> койко-мест;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08595" y="3520178"/>
            <a:ext cx="101576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smtClean="0">
                <a:solidFill>
                  <a:schemeClr val="bg1"/>
                </a:solidFill>
              </a:rPr>
              <a:t>предоставлено </a:t>
            </a:r>
            <a:r>
              <a:rPr lang="ru-RU" sz="600" b="1" dirty="0" err="1" smtClean="0">
                <a:solidFill>
                  <a:schemeClr val="bg1"/>
                </a:solidFill>
              </a:rPr>
              <a:t>койко-суток</a:t>
            </a:r>
            <a:r>
              <a:rPr lang="ru-RU" sz="600" b="1" dirty="0" smtClean="0">
                <a:solidFill>
                  <a:schemeClr val="bg1"/>
                </a:solidFill>
              </a:rPr>
              <a:t>;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11980" y="3474289"/>
            <a:ext cx="84107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600" b="1" dirty="0" smtClean="0">
                <a:solidFill>
                  <a:schemeClr val="bg1"/>
                </a:solidFill>
              </a:rPr>
              <a:t>количество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600" b="1" dirty="0" smtClean="0">
                <a:solidFill>
                  <a:schemeClr val="bg1"/>
                </a:solidFill>
              </a:rPr>
              <a:t>сданных номеров</a:t>
            </a:r>
            <a:endParaRPr lang="ru-RU" sz="600" b="1" dirty="0">
              <a:solidFill>
                <a:schemeClr val="bg1"/>
              </a:solidFill>
            </a:endParaRPr>
          </a:p>
        </p:txBody>
      </p:sp>
      <p:cxnSp>
        <p:nvCxnSpPr>
          <p:cNvPr id="50" name="Google Shape;855;g477128686a_0_179">
            <a:extLst>
              <a:ext uri="{FF2B5EF4-FFF2-40B4-BE49-F238E27FC236}">
                <a16:creationId xmlns="" xmlns:a16="http://schemas.microsoft.com/office/drawing/2014/main" id="{B9CD6FC2-76BC-49A4-AAB6-588F97D241D8}"/>
              </a:ext>
            </a:extLst>
          </p:cNvPr>
          <p:cNvCxnSpPr/>
          <p:nvPr/>
        </p:nvCxnSpPr>
        <p:spPr>
          <a:xfrm>
            <a:off x="5319446" y="3775680"/>
            <a:ext cx="3504425" cy="1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" name="Google Shape;858;g477128686a_0_179">
            <a:extLst>
              <a:ext uri="{FF2B5EF4-FFF2-40B4-BE49-F238E27FC236}">
                <a16:creationId xmlns="" xmlns:a16="http://schemas.microsoft.com/office/drawing/2014/main" id="{099A66DC-5F13-471D-A524-5BE795A5D948}"/>
              </a:ext>
            </a:extLst>
          </p:cNvPr>
          <p:cNvSpPr/>
          <p:nvPr/>
        </p:nvSpPr>
        <p:spPr>
          <a:xfrm>
            <a:off x="6150938" y="3520327"/>
            <a:ext cx="1777495" cy="55143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5" tIns="45695" rIns="91415" bIns="4569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rgbClr val="002060"/>
                </a:solidFill>
              </a:rPr>
              <a:t>Ежеквартально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72504" y="2963175"/>
            <a:ext cx="277871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«О выборочном обследовании въездных посетителей в Республике Казахстан»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82751" y="2749670"/>
            <a:ext cx="1345721" cy="109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10" tIns="76010" rIns="101346" bIns="114014" numCol="1" spcCol="953" anchor="t" anchorCtr="0">
            <a:noAutofit/>
          </a:bodyPr>
          <a:lstStyle/>
          <a:p>
            <a:pPr marL="255985" indent="-255985" defTabSz="684610"/>
            <a:r>
              <a:rPr lang="ru-RU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таблицы</a:t>
            </a:r>
          </a:p>
        </p:txBody>
      </p:sp>
    </p:spTree>
    <p:extLst>
      <p:ext uri="{BB962C8B-B14F-4D97-AF65-F5344CB8AC3E}">
        <p14:creationId xmlns="" xmlns:p14="http://schemas.microsoft.com/office/powerpoint/2010/main" val="1757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>
            <a:extLst>
              <a:ext uri="{FF2B5EF4-FFF2-40B4-BE49-F238E27FC236}">
                <a16:creationId xmlns:a16="http://schemas.microsoft.com/office/drawing/2014/main" xmlns="" id="{0372E3E2-9715-43FB-8515-EA37D3D6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248" y="91378"/>
            <a:ext cx="781089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x-none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информация, характеризующая развитие сферы туризма</a:t>
            </a:r>
            <a:endParaRPr lang="ru-RU" altLang="x-none" sz="16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xmlns="" id="{FB7FA0AD-3C8F-48AA-8C10-CA91BEFB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521042"/>
            <a:ext cx="2393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1000" b="1" dirty="0">
                <a:solidFill>
                  <a:srgbClr val="002060"/>
                </a:solidFill>
              </a:rPr>
              <a:t>Статистика  национальных счетов</a:t>
            </a:r>
          </a:p>
        </p:txBody>
      </p:sp>
      <p:sp>
        <p:nvSpPr>
          <p:cNvPr id="16389" name="Прямоугольник 12">
            <a:extLst>
              <a:ext uri="{FF2B5EF4-FFF2-40B4-BE49-F238E27FC236}">
                <a16:creationId xmlns:a16="http://schemas.microsoft.com/office/drawing/2014/main" xmlns="" id="{ACF00EB2-081D-4092-9C4D-329E3910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553" y="2951560"/>
            <a:ext cx="3797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000" b="1" dirty="0">
                <a:solidFill>
                  <a:srgbClr val="002060"/>
                </a:solidFill>
              </a:rPr>
              <a:t>Структурная статистика</a:t>
            </a:r>
          </a:p>
        </p:txBody>
      </p:sp>
      <p:sp>
        <p:nvSpPr>
          <p:cNvPr id="16390" name="Прямоугольник 13">
            <a:extLst>
              <a:ext uri="{FF2B5EF4-FFF2-40B4-BE49-F238E27FC236}">
                <a16:creationId xmlns:a16="http://schemas.microsoft.com/office/drawing/2014/main" xmlns="" id="{30C33AA4-C928-4184-A353-5AF1F44FD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596" y="3810468"/>
            <a:ext cx="17148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1000" b="1" dirty="0">
                <a:solidFill>
                  <a:srgbClr val="002060"/>
                </a:solidFill>
              </a:rPr>
              <a:t>Статистика труда</a:t>
            </a:r>
          </a:p>
        </p:txBody>
      </p:sp>
      <p:sp>
        <p:nvSpPr>
          <p:cNvPr id="16391" name="Прямоугольник 16">
            <a:extLst>
              <a:ext uri="{FF2B5EF4-FFF2-40B4-BE49-F238E27FC236}">
                <a16:creationId xmlns:a16="http://schemas.microsoft.com/office/drawing/2014/main" xmlns="" id="{CBE91AC0-DEAB-4314-843D-ED4512D3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703" y="1458390"/>
            <a:ext cx="2362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000" b="1" dirty="0">
                <a:solidFill>
                  <a:srgbClr val="002060"/>
                </a:solidFill>
              </a:rPr>
              <a:t>Статистика торговли</a:t>
            </a:r>
          </a:p>
        </p:txBody>
      </p:sp>
      <p:sp>
        <p:nvSpPr>
          <p:cNvPr id="16392" name="Прямоугольник 17">
            <a:extLst>
              <a:ext uri="{FF2B5EF4-FFF2-40B4-BE49-F238E27FC236}">
                <a16:creationId xmlns:a16="http://schemas.microsoft.com/office/drawing/2014/main" xmlns="" id="{14F2190F-4F2B-4AE0-BF7D-205E20EB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298" y="2196711"/>
            <a:ext cx="2362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1000" b="1" dirty="0">
                <a:solidFill>
                  <a:srgbClr val="002060"/>
                </a:solidFill>
              </a:rPr>
              <a:t>Социальная статистика</a:t>
            </a:r>
          </a:p>
        </p:txBody>
      </p:sp>
      <p:sp>
        <p:nvSpPr>
          <p:cNvPr id="16393" name="Прямоугольник 18">
            <a:extLst>
              <a:ext uri="{FF2B5EF4-FFF2-40B4-BE49-F238E27FC236}">
                <a16:creationId xmlns:a16="http://schemas.microsoft.com/office/drawing/2014/main" xmlns="" id="{64163BEF-FA0F-465B-AFB5-1D94DA1A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7" y="824264"/>
            <a:ext cx="4032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1000" b="1" dirty="0">
                <a:solidFill>
                  <a:srgbClr val="002060"/>
                </a:solidFill>
              </a:rPr>
              <a:t>Статистика инвестиций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xmlns="" id="{ACB72F69-A2CF-481D-805E-40C5DC1E2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31508792"/>
              </p:ext>
            </p:extLst>
          </p:nvPr>
        </p:nvGraphicFramePr>
        <p:xfrm>
          <a:off x="774290" y="4232190"/>
          <a:ext cx="5480460" cy="95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6B213FB4-9E5D-4226-BE33-CD4FADA9D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36790171"/>
              </p:ext>
            </p:extLst>
          </p:nvPr>
        </p:nvGraphicFramePr>
        <p:xfrm>
          <a:off x="774700" y="2588340"/>
          <a:ext cx="4311650" cy="115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xmlns="" id="{495D1291-DC39-4CEA-860D-DC6740818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831969"/>
              </p:ext>
            </p:extLst>
          </p:nvPr>
        </p:nvGraphicFramePr>
        <p:xfrm>
          <a:off x="774701" y="533412"/>
          <a:ext cx="2559049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A4630989-E036-42A3-ABDE-BD8928C6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62344654"/>
              </p:ext>
            </p:extLst>
          </p:nvPr>
        </p:nvGraphicFramePr>
        <p:xfrm>
          <a:off x="774700" y="1918503"/>
          <a:ext cx="3625850" cy="94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xmlns="" id="{DB2FFDA0-39DF-4258-9A33-94A465A8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72486804"/>
              </p:ext>
            </p:extLst>
          </p:nvPr>
        </p:nvGraphicFramePr>
        <p:xfrm>
          <a:off x="774700" y="3462638"/>
          <a:ext cx="4991099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xmlns="" id="{BC52A486-EB4D-4ED3-8758-94C4AFFEC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4451036"/>
              </p:ext>
            </p:extLst>
          </p:nvPr>
        </p:nvGraphicFramePr>
        <p:xfrm>
          <a:off x="781038" y="1207379"/>
          <a:ext cx="3013089" cy="88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xmlns="" id="{7CBA0CD4-3A76-4BF7-8C18-3BE535EC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745BE7-6D3F-4F81-97A0-0E0A0ED7B033}" type="slidenum">
              <a:rPr lang="en-US" altLang="x-none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x-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B84D0045-FE85-4BB3-BE9A-9209D67C87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99693" name="think-cell Slide" r:id="rId5" imgW="0" imgH="0" progId="">
              <p:embed/>
            </p:oleObj>
          </a:graphicData>
        </a:graphic>
      </p:graphicFrame>
      <p:sp>
        <p:nvSpPr>
          <p:cNvPr id="138" name="Rectangle 137" hidden="1">
            <a:extLst>
              <a:ext uri="{FF2B5EF4-FFF2-40B4-BE49-F238E27FC236}">
                <a16:creationId xmlns:a16="http://schemas.microsoft.com/office/drawing/2014/main" xmlns="" id="{A85C1ADC-88D6-4290-A766-C7AD7354CD8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71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3D02CA3-50A5-4C88-9565-C8BA5489B701}"/>
              </a:ext>
            </a:extLst>
          </p:cNvPr>
          <p:cNvCxnSpPr/>
          <p:nvPr/>
        </p:nvCxnSpPr>
        <p:spPr>
          <a:xfrm>
            <a:off x="0" y="36908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2">
            <a:extLst>
              <a:ext uri="{FF2B5EF4-FFF2-40B4-BE49-F238E27FC236}">
                <a16:creationId xmlns:a16="http://schemas.microsoft.com/office/drawing/2014/main" xmlns="" id="{E17903DE-40AD-4747-A14E-A6937B6539B7}"/>
              </a:ext>
            </a:extLst>
          </p:cNvPr>
          <p:cNvSpPr/>
          <p:nvPr/>
        </p:nvSpPr>
        <p:spPr bwMode="auto">
          <a:xfrm>
            <a:off x="3265713" y="3503221"/>
            <a:ext cx="5937662" cy="525482"/>
          </a:xfrm>
          <a:prstGeom prst="roundRect">
            <a:avLst>
              <a:gd name="adj" fmla="val 11886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7922">
              <a:buClrTx/>
              <a:defRPr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0C22DC78-0647-40D4-8E8B-D93D410B4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2705035"/>
              </p:ext>
            </p:extLst>
          </p:nvPr>
        </p:nvGraphicFramePr>
        <p:xfrm>
          <a:off x="548325" y="537728"/>
          <a:ext cx="8166099" cy="400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0C9CE8-6B15-4A0E-99A9-2BB10494DE89}"/>
              </a:ext>
            </a:extLst>
          </p:cNvPr>
          <p:cNvSpPr/>
          <p:nvPr/>
        </p:nvSpPr>
        <p:spPr>
          <a:xfrm>
            <a:off x="548325" y="4520886"/>
            <a:ext cx="6415692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i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*Данные по выездному и въездному туризму Пограничной службы Комитета Национальной Безопасности РК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3FF0CC-9E3C-4D2A-9ED9-2BC3F9EC289D}"/>
              </a:ext>
            </a:extLst>
          </p:cNvPr>
          <p:cNvSpPr txBox="1"/>
          <p:nvPr/>
        </p:nvSpPr>
        <p:spPr bwMode="auto">
          <a:xfrm>
            <a:off x="59375" y="76693"/>
            <a:ext cx="9144000" cy="5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b="1" spc="-1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Туристские потоки</a:t>
            </a:r>
          </a:p>
          <a:p>
            <a:pPr>
              <a:buClr>
                <a:schemeClr val="dk1"/>
              </a:buClr>
              <a:buSzPts val="1100"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4CBBBEA-B7EB-4A4E-A2C2-1C13A07709BA}"/>
              </a:ext>
            </a:extLst>
          </p:cNvPr>
          <p:cNvSpPr/>
          <p:nvPr/>
        </p:nvSpPr>
        <p:spPr>
          <a:xfrm>
            <a:off x="455560" y="4774420"/>
            <a:ext cx="489831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i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*Данные по внутреннему туризму Бюро национальной статистики АСПИР РК </a:t>
            </a:r>
          </a:p>
        </p:txBody>
      </p:sp>
    </p:spTree>
    <p:extLst>
      <p:ext uri="{BB962C8B-B14F-4D97-AF65-F5344CB8AC3E}">
        <p14:creationId xmlns:p14="http://schemas.microsoft.com/office/powerpoint/2010/main" xmlns="" val="129447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0" y="-26582"/>
            <a:ext cx="6856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en-US" sz="1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Туристские потоки за 2022 год*</a:t>
            </a:r>
            <a:endParaRPr lang="ru-RU" alt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63"/>
          <p:cNvSpPr txBox="1">
            <a:spLocks noChangeArrowheads="1"/>
          </p:cNvSpPr>
          <p:nvPr/>
        </p:nvSpPr>
        <p:spPr bwMode="auto">
          <a:xfrm flipH="1">
            <a:off x="4890048" y="369080"/>
            <a:ext cx="36576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7 670,0 тысяч выездных посетителей, из них по основным 5-ти странам:</a:t>
            </a:r>
          </a:p>
        </p:txBody>
      </p:sp>
      <p:pic>
        <p:nvPicPr>
          <p:cNvPr id="15" name="Picture 4" descr="C:\Users\k.ramazan\Desktop\ИНФОГРАФИКА\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126" y="781877"/>
            <a:ext cx="2614613" cy="1450181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93" y="2456612"/>
            <a:ext cx="2155552" cy="14501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17" name="Picture 3" descr="C:\Users\k.ramazan\Desktop\ИНФОГРАФИКА\Узбекиста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66" y="3432275"/>
            <a:ext cx="1755083" cy="1278731"/>
          </a:xfrm>
          <a:prstGeom prst="rect">
            <a:avLst/>
          </a:prstGeom>
          <a:noFill/>
        </p:spPr>
      </p:pic>
      <p:pic>
        <p:nvPicPr>
          <p:cNvPr id="18" name="Picture 2" descr="C:\Users\k.ramazan\Desktop\ИНФОГРАФИКА\Kyrgyzst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8504" y="3872463"/>
            <a:ext cx="1601986" cy="1136624"/>
          </a:xfrm>
          <a:prstGeom prst="rect">
            <a:avLst/>
          </a:prstGeom>
          <a:noFill/>
        </p:spPr>
      </p:pic>
      <p:sp>
        <p:nvSpPr>
          <p:cNvPr id="23" name="Выгнутая вверх стрелка 22"/>
          <p:cNvSpPr/>
          <p:nvPr/>
        </p:nvSpPr>
        <p:spPr>
          <a:xfrm rot="14431398">
            <a:off x="5279915" y="2301568"/>
            <a:ext cx="1348418" cy="280767"/>
          </a:xfrm>
          <a:prstGeom prst="curvedDownArrow">
            <a:avLst>
              <a:gd name="adj1" fmla="val 25000"/>
              <a:gd name="adj2" fmla="val 69771"/>
              <a:gd name="adj3" fmla="val 4554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8015890">
            <a:off x="7043199" y="2297718"/>
            <a:ext cx="771765" cy="28846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9443650">
            <a:off x="4814483" y="3258654"/>
            <a:ext cx="1122791" cy="312084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36" name="TextBox 63"/>
          <p:cNvSpPr txBox="1">
            <a:spLocks noChangeArrowheads="1"/>
          </p:cNvSpPr>
          <p:nvPr/>
        </p:nvSpPr>
        <p:spPr bwMode="auto">
          <a:xfrm flipH="1">
            <a:off x="6421908" y="3975495"/>
            <a:ext cx="89309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1788,5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63"/>
          <p:cNvSpPr txBox="1">
            <a:spLocks noChangeArrowheads="1"/>
          </p:cNvSpPr>
          <p:nvPr/>
        </p:nvSpPr>
        <p:spPr bwMode="auto">
          <a:xfrm flipH="1">
            <a:off x="5009156" y="3287738"/>
            <a:ext cx="87439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1662,6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63"/>
          <p:cNvSpPr txBox="1">
            <a:spLocks noChangeArrowheads="1"/>
          </p:cNvSpPr>
          <p:nvPr/>
        </p:nvSpPr>
        <p:spPr bwMode="auto">
          <a:xfrm flipH="1">
            <a:off x="4775955" y="2588804"/>
            <a:ext cx="10053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667,3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D3E5D211-5C7B-4BF7-9522-D176EDEBF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8139844"/>
              </p:ext>
            </p:extLst>
          </p:nvPr>
        </p:nvGraphicFramePr>
        <p:xfrm>
          <a:off x="185914" y="781877"/>
          <a:ext cx="4009553" cy="405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7A6D7EB-0DBD-4651-8162-F8A305922D56}"/>
              </a:ext>
            </a:extLst>
          </p:cNvPr>
          <p:cNvSpPr/>
          <p:nvPr/>
        </p:nvSpPr>
        <p:spPr>
          <a:xfrm>
            <a:off x="490330" y="4792470"/>
            <a:ext cx="4565374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i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*Данные Пограничной службы Комитета Национальной Безопасности РК </a:t>
            </a:r>
          </a:p>
        </p:txBody>
      </p:sp>
      <p:cxnSp>
        <p:nvCxnSpPr>
          <p:cNvPr id="32" name="Straight Connector 65">
            <a:extLst>
              <a:ext uri="{FF2B5EF4-FFF2-40B4-BE49-F238E27FC236}">
                <a16:creationId xmlns:a16="http://schemas.microsoft.com/office/drawing/2014/main" xmlns="" id="{397469A6-E9F1-40F9-8C41-A44901C3663B}"/>
              </a:ext>
            </a:extLst>
          </p:cNvPr>
          <p:cNvCxnSpPr/>
          <p:nvPr/>
        </p:nvCxnSpPr>
        <p:spPr>
          <a:xfrm>
            <a:off x="0" y="36908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16">
            <a:extLst>
              <a:ext uri="{FF2B5EF4-FFF2-40B4-BE49-F238E27FC236}">
                <a16:creationId xmlns:a16="http://schemas.microsoft.com/office/drawing/2014/main" xmlns="" id="{7E92B126-AC80-4FBD-ACE2-2AE98036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90" y="391782"/>
            <a:ext cx="365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4 728,8 тысяч въездных посетителей, из них по основным 10-ти странам:</a:t>
            </a:r>
          </a:p>
        </p:txBody>
      </p:sp>
      <p:pic>
        <p:nvPicPr>
          <p:cNvPr id="201730" name="Picture 2" descr="Турецкий флаг. 7 интересных фактов о национальном флаге Турции">
            <a:extLst>
              <a:ext uri="{FF2B5EF4-FFF2-40B4-BE49-F238E27FC236}">
                <a16:creationId xmlns:a16="http://schemas.microsoft.com/office/drawing/2014/main" xmlns="" id="{DDF47F82-DE44-451C-A43F-5BB09652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678" y="1539662"/>
            <a:ext cx="1378657" cy="8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гнутая вверх стрелка 22">
            <a:extLst>
              <a:ext uri="{FF2B5EF4-FFF2-40B4-BE49-F238E27FC236}">
                <a16:creationId xmlns:a16="http://schemas.microsoft.com/office/drawing/2014/main" xmlns="" id="{A3E9C34D-CB08-4841-8FEC-77D47E0FFBBC}"/>
              </a:ext>
            </a:extLst>
          </p:cNvPr>
          <p:cNvSpPr/>
          <p:nvPr/>
        </p:nvSpPr>
        <p:spPr>
          <a:xfrm rot="12422015">
            <a:off x="4669427" y="2631752"/>
            <a:ext cx="1140472" cy="280767"/>
          </a:xfrm>
          <a:prstGeom prst="curvedDownArrow">
            <a:avLst>
              <a:gd name="adj1" fmla="val 25000"/>
              <a:gd name="adj2" fmla="val 69771"/>
              <a:gd name="adj3" fmla="val 4554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35" name="Выгнутая вниз стрелка 26">
            <a:extLst>
              <a:ext uri="{FF2B5EF4-FFF2-40B4-BE49-F238E27FC236}">
                <a16:creationId xmlns:a16="http://schemas.microsoft.com/office/drawing/2014/main" xmlns="" id="{8166D465-08DF-4D3C-95AE-889B83F02E25}"/>
              </a:ext>
            </a:extLst>
          </p:cNvPr>
          <p:cNvSpPr/>
          <p:nvPr/>
        </p:nvSpPr>
        <p:spPr>
          <a:xfrm rot="4698347">
            <a:off x="6119066" y="4067684"/>
            <a:ext cx="992090" cy="312084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pic>
        <p:nvPicPr>
          <p:cNvPr id="201732" name="Picture 4" descr="Флаг Объединённых Арабских Эмиратов — Википедия">
            <a:extLst>
              <a:ext uri="{FF2B5EF4-FFF2-40B4-BE49-F238E27FC236}">
                <a16:creationId xmlns:a16="http://schemas.microsoft.com/office/drawing/2014/main" xmlns="" id="{38BC1045-B833-4491-ACF3-ACD3D6DD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14" y="2140718"/>
            <a:ext cx="1227793" cy="8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63">
            <a:extLst>
              <a:ext uri="{FF2B5EF4-FFF2-40B4-BE49-F238E27FC236}">
                <a16:creationId xmlns:a16="http://schemas.microsoft.com/office/drawing/2014/main" xmlns="" id="{48340620-2400-4AD4-8C1E-55A95A1EE98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18800" y="2084206"/>
            <a:ext cx="10053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2483,0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63">
            <a:extLst>
              <a:ext uri="{FF2B5EF4-FFF2-40B4-BE49-F238E27FC236}">
                <a16:creationId xmlns:a16="http://schemas.microsoft.com/office/drawing/2014/main" xmlns="" id="{BEC5C494-F80F-47F8-8F8A-7B789B9221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83609" y="2367980"/>
            <a:ext cx="10053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291,6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.temirbekova\AppData\Local\Temp\64660e9e47f37201369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5563202" y="901888"/>
            <a:ext cx="803678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500695" y="1339445"/>
            <a:ext cx="242889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500694" y="964395"/>
            <a:ext cx="1714512" cy="803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357554" y="910816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 descr="C:\Users\k.ramazan\Desktop\бренды гостиниц\бренды гостиниц\imgpreview.jp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535767"/>
            <a:ext cx="832519" cy="3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k.ramazan\Desktop\бренды гостиниц\бренды гостиниц\marriott.jpg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89346"/>
            <a:ext cx="7858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k.ramazan\Desktop\бренды гостиниц\бренды гостиниц\Rixos.jpg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82188"/>
            <a:ext cx="857256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>
            <a:endCxn id="30" idx="2"/>
          </p:cNvCxnSpPr>
          <p:nvPr/>
        </p:nvCxnSpPr>
        <p:spPr>
          <a:xfrm rot="5400000" flipH="1" flipV="1">
            <a:off x="5098855" y="830449"/>
            <a:ext cx="37505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C:\Users\G6F97~1.BOL\AppData\Local\Temp\хэмпт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951001"/>
            <a:ext cx="714380" cy="401839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303858"/>
            <a:ext cx="85725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 rot="16200000" flipH="1">
            <a:off x="5447116" y="1821651"/>
            <a:ext cx="535785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G6F97~1.BOL\AppData\Local\Temp\парк ин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3" y="535767"/>
            <a:ext cx="714380" cy="428628"/>
          </a:xfrm>
          <a:prstGeom prst="rect">
            <a:avLst/>
          </a:prstGeom>
          <a:noFill/>
        </p:spPr>
      </p:pic>
      <p:pic>
        <p:nvPicPr>
          <p:cNvPr id="39" name="Рисунок 38" descr="C:\Users\k.ramazan\Desktop\бренды гостиниц\бренды гостиниц\hilton-garden-inn-vector-logo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7" y="428610"/>
            <a:ext cx="857224" cy="4822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cxnSp>
        <p:nvCxnSpPr>
          <p:cNvPr id="41" name="Прямая со стрелкой 40"/>
          <p:cNvCxnSpPr/>
          <p:nvPr/>
        </p:nvCxnSpPr>
        <p:spPr>
          <a:xfrm flipV="1">
            <a:off x="5500695" y="750081"/>
            <a:ext cx="2857520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C:\Users\KE868~1.RAM\AppData\Local\Temp\Hilton astana-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553759"/>
            <a:ext cx="776279" cy="321471"/>
          </a:xfrm>
          <a:prstGeom prst="rect">
            <a:avLst/>
          </a:prstGeom>
          <a:noFill/>
        </p:spPr>
      </p:pic>
      <p:cxnSp>
        <p:nvCxnSpPr>
          <p:cNvPr id="47" name="Прямая со стрелкой 46"/>
          <p:cNvCxnSpPr/>
          <p:nvPr/>
        </p:nvCxnSpPr>
        <p:spPr>
          <a:xfrm rot="10800000">
            <a:off x="4714877" y="1821651"/>
            <a:ext cx="785818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C:\Users\k.ramazan\Desktop\бренды гостиниц\бренды гостиниц\Rixos.jpg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411015"/>
            <a:ext cx="85725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Прямая со стрелкой 55"/>
          <p:cNvCxnSpPr/>
          <p:nvPr/>
        </p:nvCxnSpPr>
        <p:spPr>
          <a:xfrm rot="5400000">
            <a:off x="5000628" y="1910949"/>
            <a:ext cx="64294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-1143040" y="1"/>
            <a:ext cx="1114432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 Light (Заголовки)"/>
              </a:rPr>
              <a:t>Наличие гостиниц всемирно </a:t>
            </a:r>
            <a:r>
              <a:rPr lang="ru-RU" sz="1100" b="1" dirty="0" smtClean="0">
                <a:solidFill>
                  <a:srgbClr val="002060"/>
                </a:solidFill>
                <a:latin typeface="Calibri Light (Заголовки)"/>
              </a:rPr>
              <a:t>известных</a:t>
            </a:r>
            <a:r>
              <a:rPr lang="ru-RU" sz="1200" b="1" dirty="0" smtClean="0">
                <a:solidFill>
                  <a:srgbClr val="002060"/>
                </a:solidFill>
                <a:latin typeface="Calibri Light (Заголовки)"/>
              </a:rPr>
              <a:t> брендов в Республике Казахстан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 Light (Заголовки)"/>
              </a:rPr>
              <a:t>(2</a:t>
            </a:r>
            <a:r>
              <a:rPr lang="en-US" sz="1200" b="1" dirty="0" smtClean="0">
                <a:solidFill>
                  <a:srgbClr val="002060"/>
                </a:solidFill>
                <a:latin typeface="Calibri Light (Заголовки)"/>
              </a:rPr>
              <a:t>9</a:t>
            </a:r>
            <a:r>
              <a:rPr lang="ru-RU" sz="1200" b="1" dirty="0" smtClean="0">
                <a:solidFill>
                  <a:srgbClr val="002060"/>
                </a:solidFill>
                <a:latin typeface="Calibri Light (Заголовки)"/>
              </a:rPr>
              <a:t> единиц) </a:t>
            </a:r>
            <a:endParaRPr lang="ru-RU" sz="1200" b="1" dirty="0">
              <a:solidFill>
                <a:srgbClr val="002060"/>
              </a:solidFill>
              <a:latin typeface="Calibri Light (Заголовки)"/>
            </a:endParaRPr>
          </a:p>
        </p:txBody>
      </p:sp>
      <p:pic>
        <p:nvPicPr>
          <p:cNvPr id="66" name="Рисунок 65" descr="C:\Users\k.ramazan\Desktop\бренды гостиниц\бренды гостиниц\soluxe hote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2089544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Прямая со стрелкой 67"/>
          <p:cNvCxnSpPr/>
          <p:nvPr/>
        </p:nvCxnSpPr>
        <p:spPr>
          <a:xfrm rot="10800000" flipV="1">
            <a:off x="4357687" y="1768072"/>
            <a:ext cx="1143008" cy="4822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C:\Users\k.ramazan\Desktop\бренды гостиниц\бренды гостиниц\Ritz-Carlton.jpg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497" y="428610"/>
            <a:ext cx="832519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 стрелкой 73"/>
          <p:cNvCxnSpPr/>
          <p:nvPr/>
        </p:nvCxnSpPr>
        <p:spPr>
          <a:xfrm rot="16200000" flipV="1">
            <a:off x="4545211" y="812590"/>
            <a:ext cx="910835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 descr="C:\Users\k.ramazan\Desktop\бренды гостиниц\бренды гостиниц\imgpreview.jp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7" y="1285866"/>
            <a:ext cx="832519" cy="3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Прямая со стрелкой 79"/>
          <p:cNvCxnSpPr>
            <a:endCxn id="78" idx="2"/>
          </p:cNvCxnSpPr>
          <p:nvPr/>
        </p:nvCxnSpPr>
        <p:spPr>
          <a:xfrm rot="16200000" flipV="1">
            <a:off x="2512220" y="1797855"/>
            <a:ext cx="249540" cy="1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C:\Users\KE868~1.RAM\AppData\Local\Temp\0fc6cdf9-a3b7-4686-843e-7ef66105eb23.jpg"/>
          <p:cNvPicPr>
            <a:picLocks noChangeAspect="1" noChangeArrowheads="1"/>
          </p:cNvPicPr>
          <p:nvPr/>
        </p:nvPicPr>
        <p:blipFill>
          <a:blip r:embed="rId14" cstate="print"/>
          <a:srcRect r="-2855" b="29101"/>
          <a:stretch>
            <a:fillRect/>
          </a:stretch>
        </p:blipFill>
        <p:spPr bwMode="auto">
          <a:xfrm>
            <a:off x="1000101" y="1285867"/>
            <a:ext cx="785818" cy="294682"/>
          </a:xfrm>
          <a:prstGeom prst="rect">
            <a:avLst/>
          </a:prstGeom>
          <a:noFill/>
        </p:spPr>
      </p:pic>
      <p:cxnSp>
        <p:nvCxnSpPr>
          <p:cNvPr id="84" name="Прямая со стрелкой 83"/>
          <p:cNvCxnSpPr/>
          <p:nvPr/>
        </p:nvCxnSpPr>
        <p:spPr>
          <a:xfrm rot="5400000" flipH="1" flipV="1">
            <a:off x="848294" y="2116135"/>
            <a:ext cx="10179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3107536"/>
            <a:ext cx="928693" cy="3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Прямая со стрелкой 87"/>
          <p:cNvCxnSpPr/>
          <p:nvPr/>
        </p:nvCxnSpPr>
        <p:spPr>
          <a:xfrm rot="10800000">
            <a:off x="714349" y="3482585"/>
            <a:ext cx="285752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C:\Users\KE868~1.RAM\AppData\Local\Temp\holiday-inn-logo-in-helvetic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3804056"/>
            <a:ext cx="928694" cy="376392"/>
          </a:xfrm>
          <a:prstGeom prst="rect">
            <a:avLst/>
          </a:prstGeom>
          <a:noFill/>
        </p:spPr>
      </p:pic>
      <p:cxnSp>
        <p:nvCxnSpPr>
          <p:cNvPr id="91" name="Прямая со стрелкой 90"/>
          <p:cNvCxnSpPr/>
          <p:nvPr/>
        </p:nvCxnSpPr>
        <p:spPr>
          <a:xfrm>
            <a:off x="1071539" y="3536163"/>
            <a:ext cx="1214446" cy="375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4" descr="C:\Users\KE868~1.RAM\AppData\Local\Temp\0fc6cdf9-a3b7-4686-843e-7ef66105eb23.jpg"/>
          <p:cNvPicPr>
            <a:picLocks noChangeAspect="1" noChangeArrowheads="1"/>
          </p:cNvPicPr>
          <p:nvPr/>
        </p:nvPicPr>
        <p:blipFill>
          <a:blip r:embed="rId14" cstate="print"/>
          <a:srcRect r="-2855" b="29101"/>
          <a:stretch>
            <a:fillRect/>
          </a:stretch>
        </p:blipFill>
        <p:spPr bwMode="auto">
          <a:xfrm>
            <a:off x="1714481" y="4393419"/>
            <a:ext cx="853684" cy="320132"/>
          </a:xfrm>
          <a:prstGeom prst="rect">
            <a:avLst/>
          </a:prstGeom>
          <a:noFill/>
        </p:spPr>
      </p:pic>
      <p:cxnSp>
        <p:nvCxnSpPr>
          <p:cNvPr id="95" name="Прямая со стрелкой 94"/>
          <p:cNvCxnSpPr/>
          <p:nvPr/>
        </p:nvCxnSpPr>
        <p:spPr>
          <a:xfrm rot="16200000" flipH="1">
            <a:off x="1000100" y="3607602"/>
            <a:ext cx="85725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 descr="https://sun1-47.userapi.com/s/v1/ig2/URrrMY1AFwAAbWhMhgQgwiQjFJd5UtXIntUP-OCoSrXLrYooixMlecvC1O7V7S5GBPgPfopMNmXmvfKk7J22-oLh.jpg?size=400x0&amp;quality=96&amp;crop=340,0,1654,1654&amp;ava=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3" y="4393419"/>
            <a:ext cx="835335" cy="437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Прямая со стрелкой 98"/>
          <p:cNvCxnSpPr/>
          <p:nvPr/>
        </p:nvCxnSpPr>
        <p:spPr>
          <a:xfrm rot="10800000" flipV="1">
            <a:off x="3929058" y="3911212"/>
            <a:ext cx="1000132" cy="4822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 flipV="1">
            <a:off x="4214811" y="3911212"/>
            <a:ext cx="714380" cy="53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 descr="C:\Users\k.ramazan\Desktop\бренды гостиниц\бренды гостиниц\Dedeman_Hotels.gif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58214" y="1446602"/>
            <a:ext cx="714348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Прямая со стрелкой 108"/>
          <p:cNvCxnSpPr/>
          <p:nvPr/>
        </p:nvCxnSpPr>
        <p:spPr>
          <a:xfrm flipV="1">
            <a:off x="7858148" y="1660915"/>
            <a:ext cx="428628" cy="160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 descr="C:\Users\k.ramazan\Desktop\бренды гостиниц\бренды гостиниц\royal Tulip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86" y="407194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Прямая со стрелкой 112"/>
          <p:cNvCxnSpPr/>
          <p:nvPr/>
        </p:nvCxnSpPr>
        <p:spPr>
          <a:xfrm>
            <a:off x="6929454" y="3804056"/>
            <a:ext cx="121444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Рисунок 113" descr="C:\Users\k.ramazan\Desktop\бренды гостиниц\бренды гостиниц\Ritz-Carlton.jpg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7" y="4232683"/>
            <a:ext cx="903957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Прямая со стрелкой 115"/>
          <p:cNvCxnSpPr/>
          <p:nvPr/>
        </p:nvCxnSpPr>
        <p:spPr>
          <a:xfrm rot="16200000" flipH="1">
            <a:off x="6884805" y="3848705"/>
            <a:ext cx="37505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 descr="C:\Users\k.ramazan\Desktop\бренды гостиниц\бренды гостиниц\Rixos.jpg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37542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Прямая со стрелкой 119"/>
          <p:cNvCxnSpPr/>
          <p:nvPr/>
        </p:nvCxnSpPr>
        <p:spPr>
          <a:xfrm flipV="1">
            <a:off x="6929454" y="3696898"/>
            <a:ext cx="1214446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Рисунок 120" descr="C:\Users\k.ramazan\Desktop\бренды гостиниц\бренды гостиниц\intercontinental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86446" y="2946800"/>
            <a:ext cx="857256" cy="45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" name="Прямая со стрелкой 122"/>
          <p:cNvCxnSpPr/>
          <p:nvPr/>
        </p:nvCxnSpPr>
        <p:spPr>
          <a:xfrm rot="10800000">
            <a:off x="6286512" y="3429006"/>
            <a:ext cx="642942" cy="375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Рисунок 124" descr="C:\Users\k.ramazan\Desktop\бренды гостиниц\бренды гостиниц\soluxe hote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3901" y="2678907"/>
            <a:ext cx="871529" cy="39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7" name="Прямая со стрелкой 126"/>
          <p:cNvCxnSpPr/>
          <p:nvPr/>
        </p:nvCxnSpPr>
        <p:spPr>
          <a:xfrm flipV="1">
            <a:off x="6929454" y="3107535"/>
            <a:ext cx="128588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Рисунок 127" descr="C:\Users\k.ramazan\Desktop\бренды гостиниц\бренды гостиниц\Rixos.jpg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44699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0" name="Прямая со стрелкой 129"/>
          <p:cNvCxnSpPr/>
          <p:nvPr/>
        </p:nvCxnSpPr>
        <p:spPr>
          <a:xfrm>
            <a:off x="5214942" y="4179105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0" y="428612"/>
            <a:ext cx="300036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libri Light (Заголовки)"/>
              </a:rPr>
              <a:t>За январь- июнь 2023 года количество мест размещения составило 3914 единиц, что на 2,2% больше чем за январь-июнь 2022 года.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57818" y="3643321"/>
            <a:ext cx="714380" cy="3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6" name="Прямая со стрелкой 165"/>
          <p:cNvCxnSpPr/>
          <p:nvPr/>
        </p:nvCxnSpPr>
        <p:spPr>
          <a:xfrm rot="5400000">
            <a:off x="4875611" y="4232684"/>
            <a:ext cx="321471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501091" y="2143122"/>
            <a:ext cx="642910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2" name="Прямая со стрелкой 181"/>
          <p:cNvCxnSpPr/>
          <p:nvPr/>
        </p:nvCxnSpPr>
        <p:spPr>
          <a:xfrm>
            <a:off x="7858148" y="1875230"/>
            <a:ext cx="642942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43438" y="4661312"/>
            <a:ext cx="642942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5" name="Прямая со стрелкой 184"/>
          <p:cNvCxnSpPr/>
          <p:nvPr/>
        </p:nvCxnSpPr>
        <p:spPr>
          <a:xfrm>
            <a:off x="4929191" y="3911213"/>
            <a:ext cx="357190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Picture 3" descr="C:\Users\KE868~1.RAM\AppData\Local\Temp\regis Astana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83" y="267876"/>
            <a:ext cx="700769" cy="299447"/>
          </a:xfrm>
          <a:prstGeom prst="rect">
            <a:avLst/>
          </a:prstGeom>
        </p:spPr>
      </p:pic>
      <p:cxnSp>
        <p:nvCxnSpPr>
          <p:cNvPr id="202" name="Прямая со стрелкой 201"/>
          <p:cNvCxnSpPr/>
          <p:nvPr/>
        </p:nvCxnSpPr>
        <p:spPr>
          <a:xfrm flipV="1">
            <a:off x="5572132" y="535767"/>
            <a:ext cx="1928826" cy="1178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5" descr="C:\Users\G6F97~1.BOL\AppData\Local\Temp\хэмпт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750478"/>
            <a:ext cx="714380" cy="401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96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11987</TotalTime>
  <Words>664</Words>
  <Application>Microsoft Office PowerPoint</Application>
  <PresentationFormat>Экран (16:9)</PresentationFormat>
  <Paragraphs>113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Lato Black</vt:lpstr>
      <vt:lpstr>Tahoma</vt:lpstr>
      <vt:lpstr>Times New Roman</vt:lpstr>
      <vt:lpstr>ＭＳ Ｐゴシック</vt:lpstr>
      <vt:lpstr>Calibri Light</vt:lpstr>
      <vt:lpstr>Calibri Light (Заголовки)</vt:lpstr>
      <vt:lpstr>Segoe UI Black</vt:lpstr>
      <vt:lpstr>Office Theme</vt:lpstr>
      <vt:lpstr>think-cell Slide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Ансар</dc:creator>
  <cp:lastModifiedBy>a.kyrykbayev</cp:lastModifiedBy>
  <cp:revision>850</cp:revision>
  <cp:lastPrinted>2023-04-25T05:32:36Z</cp:lastPrinted>
  <dcterms:modified xsi:type="dcterms:W3CDTF">2023-12-07T05:50:03Z</dcterms:modified>
</cp:coreProperties>
</file>